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7029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3465" cy="7052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7029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3312" cy="7788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7029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93571" y="7707085"/>
            <a:ext cx="636814" cy="2503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7142" y="467178"/>
            <a:ext cx="708025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90">
                <a:solidFill>
                  <a:srgbClr val="111111"/>
                </a:solidFill>
                <a:latin typeface="Arial"/>
                <a:cs typeface="Arial"/>
              </a:rPr>
              <a:t>LECTURE</a:t>
            </a:r>
            <a:r>
              <a:rPr dirty="0" smtClean="0" sz="950" spc="8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55">
                <a:solidFill>
                  <a:srgbClr val="111111"/>
                </a:solidFill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3085" y="977943"/>
            <a:ext cx="5497195" cy="2576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0" marR="20320" indent="5080">
              <a:lnSpc>
                <a:spcPct val="96400"/>
              </a:lnSpc>
              <a:tabLst>
                <a:tab pos="4067175" algn="l"/>
              </a:tabLst>
            </a:pP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lattice;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transferred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can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do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work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whole.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While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fact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provides</a:t>
            </a:r>
            <a:r>
              <a:rPr dirty="0" smtClean="0" sz="100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reasonable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introduction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behavior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current-carrying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conductors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machines,</a:t>
            </a:r>
            <a:r>
              <a:rPr dirty="0" smtClean="0" sz="100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certain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essential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considerations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have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been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omitted.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No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mention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was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made,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nor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Arial"/>
                <a:cs typeface="Arial"/>
              </a:rPr>
              <a:t>be</a:t>
            </a:r>
            <a:r>
              <a:rPr dirty="0" smtClean="0" sz="950" spc="3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made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Section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10.4,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source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energy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would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Arial"/>
                <a:cs typeface="Arial"/>
              </a:rPr>
              <a:t>be</a:t>
            </a:r>
            <a:r>
              <a:rPr dirty="0" smtClean="0" sz="950" spc="7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required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maintain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constant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endParaRPr sz="1000">
              <a:latin typeface="Times New Roman"/>
              <a:cs typeface="Times New Roman"/>
            </a:endParaRPr>
          </a:p>
          <a:p>
            <a:pPr algn="just" marL="12700" marR="24130" indent="5080">
              <a:lnSpc>
                <a:spcPct val="94600"/>
              </a:lnSpc>
              <a:spcBef>
                <a:spcPts val="20"/>
              </a:spcBef>
            </a:pPr>
            <a:r>
              <a:rPr dirty="0" smtClean="0" sz="950" spc="114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950" spc="120" i="1">
                <a:solidFill>
                  <a:srgbClr val="363636"/>
                </a:solidFill>
                <a:latin typeface="Arial"/>
                <a:cs typeface="Arial"/>
              </a:rPr>
              <a:t>.</a:t>
            </a:r>
            <a:r>
              <a:rPr dirty="0" smtClean="0" sz="950" spc="120" i="1">
                <a:solidFill>
                  <a:srgbClr val="363636"/>
                </a:solidFill>
                <a:latin typeface="Arial"/>
                <a:cs typeface="Arial"/>
              </a:rPr>
              <a:t>  </a:t>
            </a:r>
            <a:r>
              <a:rPr dirty="0" smtClean="0" sz="950" spc="6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Farada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-155">
                <a:solidFill>
                  <a:srgbClr val="4D4D4D"/>
                </a:solidFill>
                <a:latin typeface="Times New Roman"/>
                <a:cs typeface="Times New Roman"/>
              </a:rPr>
              <a:t>'</a:t>
            </a:r>
            <a:r>
              <a:rPr dirty="0" smtClean="0" sz="1000" spc="15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law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induction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Section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3)</a:t>
            </a:r>
            <a:r>
              <a:rPr dirty="0" smtClean="0" sz="10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was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applied</a:t>
            </a:r>
            <a:r>
              <a:rPr dirty="0" smtClean="0" sz="1000" spc="-1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4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40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machine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theory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result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11111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modified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11111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considerations.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Conductors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motion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fields</a:t>
            </a:r>
            <a:r>
              <a:rPr dirty="0" smtClean="0" sz="10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treated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again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262626"/>
                </a:solidFill>
                <a:latin typeface="Times New Roman"/>
                <a:cs typeface="Times New Roman"/>
              </a:rPr>
              <a:t>Chapter</a:t>
            </a:r>
            <a:r>
              <a:rPr dirty="0" smtClean="0" sz="10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;</a:t>
            </a:r>
            <a:r>
              <a:rPr dirty="0" smtClean="0" sz="1000" spc="-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262626"/>
                </a:solidFill>
                <a:latin typeface="Times New Roman"/>
                <a:cs typeface="Times New Roman"/>
              </a:rPr>
              <a:t>see</a:t>
            </a:r>
            <a:r>
              <a:rPr dirty="0" smtClean="0" sz="1000" spc="-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particularly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Problems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12.10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9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6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14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7780" marR="12700">
              <a:lnSpc>
                <a:spcPts val="2190"/>
              </a:lnSpc>
              <a:spcBef>
                <a:spcPts val="254"/>
              </a:spcBef>
            </a:pPr>
            <a:r>
              <a:rPr dirty="0" smtClean="0" sz="900" spc="-25">
                <a:solidFill>
                  <a:srgbClr val="111111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90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25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5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Fmd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straight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length</a:t>
            </a:r>
            <a:r>
              <a:rPr dirty="0" smtClean="0" sz="9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262626"/>
                </a:solidFill>
                <a:latin typeface="Times New Roman"/>
                <a:cs typeface="Times New Roman"/>
              </a:rPr>
              <a:t>0.30</a:t>
            </a:r>
            <a:r>
              <a:rPr dirty="0" smtClean="0" sz="900" spc="-1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5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carrying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262626"/>
                </a:solidFill>
                <a:latin typeface="Times New Roman"/>
                <a:cs typeface="Times New Roman"/>
              </a:rPr>
              <a:t>5.0</a:t>
            </a:r>
            <a:r>
              <a:rPr dirty="0" smtClean="0" sz="900" spc="-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85">
                <a:solidFill>
                  <a:srgbClr val="111111"/>
                </a:solidFill>
                <a:latin typeface="Times New Roman"/>
                <a:cs typeface="Times New Roman"/>
              </a:rPr>
              <a:t>-a,</a:t>
            </a:r>
            <a:endParaRPr sz="1900">
              <a:latin typeface="Times New Roman"/>
              <a:cs typeface="Times New Roman"/>
            </a:endParaRPr>
          </a:p>
          <a:p>
            <a:pPr algn="just" marL="17780" marR="2712720">
              <a:lnSpc>
                <a:spcPts val="915"/>
              </a:lnSpc>
            </a:pP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4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where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11111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B</a:t>
            </a:r>
            <a:r>
              <a:rPr dirty="0" smtClean="0" sz="90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65">
                <a:solidFill>
                  <a:srgbClr val="262626"/>
                </a:solidFill>
                <a:latin typeface="Arial"/>
                <a:cs typeface="Arial"/>
              </a:rPr>
              <a:t>=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3.50</a:t>
            </a:r>
            <a:r>
              <a:rPr dirty="0" smtClean="0" sz="9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75">
                <a:solidFill>
                  <a:srgbClr val="262626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45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25">
                <a:solidFill>
                  <a:srgbClr val="696969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2407" sz="900" spc="0">
                <a:solidFill>
                  <a:srgbClr val="262626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45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-2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5">
                <a:solidFill>
                  <a:srgbClr val="262626"/>
                </a:solidFill>
                <a:latin typeface="Times New Roman"/>
                <a:cs typeface="Times New Roman"/>
              </a:rPr>
              <a:t>..</a:t>
            </a:r>
            <a:r>
              <a:rPr dirty="0" smtClean="0" sz="900" spc="-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70">
                <a:solidFill>
                  <a:srgbClr val="111111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70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900" spc="16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12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16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1656080">
              <a:lnSpc>
                <a:spcPct val="100000"/>
              </a:lnSpc>
              <a:spcBef>
                <a:spcPts val="455"/>
              </a:spcBef>
            </a:pP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F=J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130">
                <a:solidFill>
                  <a:srgbClr val="111111"/>
                </a:solidFill>
                <a:latin typeface="Times New Roman"/>
                <a:cs typeface="Times New Roman"/>
              </a:rPr>
              <a:t>LXB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  <a:p>
            <a:pPr algn="ctr" marL="71755">
              <a:lnSpc>
                <a:spcPct val="100000"/>
              </a:lnSpc>
              <a:spcBef>
                <a:spcPts val="365"/>
              </a:spcBef>
            </a:pPr>
            <a:r>
              <a:rPr dirty="0" smtClean="0" sz="900" spc="495">
                <a:solidFill>
                  <a:srgbClr val="4D4D4D"/>
                </a:solidFill>
                <a:latin typeface="Times New Roman"/>
                <a:cs typeface="Times New Roman"/>
              </a:rPr>
              <a:t>•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(5.0)((0.30)(</a:t>
            </a:r>
            <a:r>
              <a:rPr dirty="0" smtClean="0" sz="9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5">
                <a:solidFill>
                  <a:srgbClr val="363636"/>
                </a:solidFill>
                <a:latin typeface="Arial"/>
                <a:cs typeface="Arial"/>
              </a:rPr>
              <a:t>-</a:t>
            </a:r>
            <a:r>
              <a:rPr dirty="0" smtClean="0" sz="850" spc="65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dirty="0" smtClean="0" sz="850" spc="3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50" spc="229">
                <a:solidFill>
                  <a:srgbClr val="111111"/>
                </a:solidFill>
                <a:latin typeface="Arial"/>
                <a:cs typeface="Arial"/>
              </a:rPr>
              <a:t>)</a:t>
            </a:r>
            <a:r>
              <a:rPr dirty="0" smtClean="0" sz="700" spc="170">
                <a:solidFill>
                  <a:srgbClr val="111111"/>
                </a:solidFill>
                <a:latin typeface="Arial"/>
                <a:cs typeface="Arial"/>
              </a:rPr>
              <a:t>X</a:t>
            </a:r>
            <a:r>
              <a:rPr dirty="0" smtClean="0" sz="700" spc="-2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-2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7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50</a:t>
            </a:r>
            <a:r>
              <a:rPr dirty="0" smtClean="0" sz="9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130">
                <a:solidFill>
                  <a:srgbClr val="262626"/>
                </a:solidFill>
                <a:latin typeface="Arial"/>
                <a:cs typeface="Arial"/>
              </a:rPr>
              <a:t>X</a:t>
            </a:r>
            <a:r>
              <a:rPr dirty="0" smtClean="0" sz="700" spc="6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7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25">
                <a:solidFill>
                  <a:srgbClr val="898989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2407" sz="900" spc="-7">
                <a:solidFill>
                  <a:srgbClr val="363636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-6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-60">
                <a:solidFill>
                  <a:srgbClr val="111111"/>
                </a:solidFill>
                <a:latin typeface="Times New Roman"/>
                <a:cs typeface="Times New Roman"/>
              </a:rPr>
              <a:t>a.,.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-a,.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))</a:t>
            </a:r>
            <a:endParaRPr sz="900">
              <a:latin typeface="Times New Roman"/>
              <a:cs typeface="Times New Roman"/>
            </a:endParaRPr>
          </a:p>
          <a:p>
            <a:pPr marL="1748789">
              <a:lnSpc>
                <a:spcPts val="2170"/>
              </a:lnSpc>
            </a:pPr>
            <a:r>
              <a:rPr dirty="0" smtClean="0" sz="900" spc="175">
                <a:solidFill>
                  <a:srgbClr val="262626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95">
                <a:solidFill>
                  <a:srgbClr val="262626"/>
                </a:solidFill>
                <a:latin typeface="Times New Roman"/>
                <a:cs typeface="Times New Roman"/>
              </a:rPr>
              <a:t>7</a:t>
            </a:r>
            <a:r>
              <a:rPr dirty="0" smtClean="0" sz="900" spc="7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42</a:t>
            </a:r>
            <a:r>
              <a:rPr dirty="0" smtClean="0" sz="90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380">
                <a:solidFill>
                  <a:srgbClr val="111111"/>
                </a:solidFill>
                <a:latin typeface="Times New Roman"/>
                <a:cs typeface="Times New Roman"/>
              </a:rPr>
              <a:t>x</a:t>
            </a:r>
            <a:r>
              <a:rPr dirty="0" smtClean="0" sz="1900" spc="-2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480">
                <a:solidFill>
                  <a:srgbClr val="111111"/>
                </a:solidFill>
                <a:latin typeface="Times New Roman"/>
                <a:cs typeface="Times New Roman"/>
              </a:rPr>
              <a:t>w</a:t>
            </a:r>
            <a:r>
              <a:rPr dirty="0" smtClean="0" sz="1900" spc="-210">
                <a:solidFill>
                  <a:srgbClr val="898989"/>
                </a:solidFill>
                <a:latin typeface="Times New Roman"/>
                <a:cs typeface="Times New Roman"/>
              </a:rPr>
              <a:t>-</a:t>
            </a:r>
            <a:r>
              <a:rPr dirty="0" smtClean="0" sz="1900" spc="-14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900" spc="-18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1900" spc="-229">
                <a:solidFill>
                  <a:srgbClr val="111111"/>
                </a:solidFill>
                <a:latin typeface="Times New Roman"/>
                <a:cs typeface="Times New Roman"/>
              </a:rPr>
              <a:t>-a0'ay</a:t>
            </a:r>
            <a:r>
              <a:rPr dirty="0" smtClean="0" sz="1900" spc="-18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1900" spc="-2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10">
                <a:solidFill>
                  <a:srgbClr val="111111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91"/>
              </a:spcBef>
            </a:pPr>
            <a:endParaRPr sz="1200"/>
          </a:p>
          <a:p>
            <a:pPr algn="just" marL="17780" marR="16510">
              <a:lnSpc>
                <a:spcPct val="100000"/>
              </a:lnSpc>
            </a:pPr>
            <a:r>
              <a:rPr dirty="0" smtClean="0" sz="850" spc="15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850" spc="2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force,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magnitude</a:t>
            </a:r>
            <a:r>
              <a:rPr dirty="0" smtClean="0" sz="9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262626"/>
                </a:solidFill>
                <a:latin typeface="Times New Roman"/>
                <a:cs typeface="Times New Roman"/>
              </a:rPr>
              <a:t>7.42</a:t>
            </a:r>
            <a:r>
              <a:rPr dirty="0" smtClean="0" sz="900" spc="-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mN,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at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right</a:t>
            </a:r>
            <a:r>
              <a:rPr dirty="0" smtClean="0" sz="9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angles</a:t>
            </a:r>
            <a:r>
              <a:rPr dirty="0" smtClean="0" sz="9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5">
                <a:solidFill>
                  <a:srgbClr val="111111"/>
                </a:solidFill>
                <a:latin typeface="Arial"/>
                <a:cs typeface="Arial"/>
              </a:rPr>
              <a:t>both</a:t>
            </a:r>
            <a:r>
              <a:rPr dirty="0" smtClean="0" sz="850" spc="-4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11111"/>
                </a:solidFill>
                <a:latin typeface="Times New Roman"/>
                <a:cs typeface="Times New Roman"/>
              </a:rPr>
              <a:t>field </a:t>
            </a:r>
            <a:r>
              <a:rPr dirty="0" smtClean="0" sz="9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5">
                <a:solidFill>
                  <a:srgbClr val="111111"/>
                </a:solidFill>
                <a:latin typeface="Arial"/>
                <a:cs typeface="Arial"/>
              </a:rPr>
              <a:t>8</a:t>
            </a:r>
            <a:r>
              <a:rPr dirty="0" smtClean="0" sz="850" spc="-4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5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direction,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262626"/>
                </a:solidFill>
                <a:latin typeface="Times New Roman"/>
                <a:cs typeface="Times New Roman"/>
              </a:rPr>
              <a:t>as</a:t>
            </a:r>
            <a:r>
              <a:rPr dirty="0" smtClean="0" sz="900" spc="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endParaRPr sz="900">
              <a:latin typeface="Times New Roman"/>
              <a:cs typeface="Times New Roman"/>
            </a:endParaRPr>
          </a:p>
          <a:p>
            <a:pPr algn="just" marL="23495" marR="5003165">
              <a:lnSpc>
                <a:spcPts val="1175"/>
              </a:lnSpc>
            </a:pP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11111"/>
                </a:solidFill>
                <a:latin typeface="Times New Roman"/>
                <a:cs typeface="Times New Roman"/>
              </a:rPr>
              <a:t>10-3.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1228" y="3338284"/>
            <a:ext cx="168910" cy="677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400" spc="-340">
                <a:solidFill>
                  <a:srgbClr val="111111"/>
                </a:solidFill>
                <a:latin typeface="Arial"/>
                <a:cs typeface="Arial"/>
              </a:rPr>
              <a:t>r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2128" y="3599543"/>
            <a:ext cx="1151890" cy="116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9595" algn="l"/>
              </a:tabLst>
            </a:pPr>
            <a:r>
              <a:rPr dirty="0" smtClean="0" baseline="-34420" sz="6900" spc="-117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baseline="-34420" sz="6900" spc="975">
                <a:solidFill>
                  <a:srgbClr val="111111"/>
                </a:solidFill>
                <a:latin typeface="Arial"/>
                <a:cs typeface="Arial"/>
              </a:rPr>
              <a:t>/</a:t>
            </a:r>
            <a:r>
              <a:rPr dirty="0" smtClean="0" baseline="-34420" sz="6900" spc="975">
                <a:solidFill>
                  <a:srgbClr val="111111"/>
                </a:solidFill>
                <a:latin typeface="Arial"/>
                <a:cs typeface="Arial"/>
              </a:rPr>
              <a:t>	</a:t>
            </a:r>
            <a:r>
              <a:rPr dirty="0" smtClean="0" sz="5300" spc="-1115" i="1">
                <a:solidFill>
                  <a:srgbClr val="111111"/>
                </a:solidFill>
                <a:latin typeface="Arial"/>
                <a:cs typeface="Arial"/>
              </a:rPr>
              <a:t>---</a:t>
            </a:r>
            <a:r>
              <a:rPr dirty="0" smtClean="0" sz="5300" spc="6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-34420" sz="6900" spc="-465">
                <a:solidFill>
                  <a:srgbClr val="363636"/>
                </a:solidFill>
                <a:latin typeface="Arial"/>
                <a:cs typeface="Arial"/>
              </a:rPr>
              <a:t>,</a:t>
            </a:r>
            <a:endParaRPr baseline="-34420" sz="6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45358" y="4053115"/>
            <a:ext cx="271780" cy="708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600" spc="650">
                <a:solidFill>
                  <a:srgbClr val="111111"/>
                </a:solidFill>
                <a:latin typeface="Arial"/>
                <a:cs typeface="Arial"/>
              </a:rPr>
              <a:t>:</a:t>
            </a:r>
            <a:endParaRPr sz="4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2200" y="4816928"/>
            <a:ext cx="5501005" cy="39103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3020">
              <a:lnSpc>
                <a:spcPct val="100000"/>
              </a:lnSpc>
            </a:pPr>
            <a:r>
              <a:rPr dirty="0" smtClean="0" sz="900" spc="204">
                <a:solidFill>
                  <a:srgbClr val="111111"/>
                </a:solidFill>
                <a:latin typeface="Times New Roman"/>
                <a:cs typeface="Times New Roman"/>
              </a:rPr>
              <a:t>....</a:t>
            </a:r>
            <a:r>
              <a:rPr dirty="0" smtClean="0" sz="9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16-3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algn="just" marL="12700" marR="3804920">
              <a:lnSpc>
                <a:spcPct val="100000"/>
              </a:lnSpc>
            </a:pPr>
            <a:r>
              <a:rPr dirty="0" smtClean="0" sz="950" spc="20">
                <a:solidFill>
                  <a:srgbClr val="111111"/>
                </a:solidFill>
                <a:latin typeface="Arial"/>
                <a:cs typeface="Arial"/>
              </a:rPr>
              <a:t>10.4</a:t>
            </a:r>
            <a:r>
              <a:rPr dirty="0" smtClean="0" sz="950" spc="20">
                <a:solidFill>
                  <a:srgbClr val="111111"/>
                </a:solidFill>
                <a:latin typeface="Arial"/>
                <a:cs typeface="Arial"/>
              </a:rPr>
              <a:t>  </a:t>
            </a:r>
            <a:r>
              <a:rPr dirty="0" smtClean="0" sz="950" spc="-5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65">
                <a:solidFill>
                  <a:srgbClr val="111111"/>
                </a:solidFill>
                <a:latin typeface="Arial"/>
                <a:cs typeface="Arial"/>
              </a:rPr>
              <a:t>WORK</a:t>
            </a:r>
            <a:r>
              <a:rPr dirty="0" smtClean="0" sz="950" spc="6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Arial"/>
                <a:cs typeface="Arial"/>
              </a:rPr>
              <a:t>AND</a:t>
            </a:r>
            <a:r>
              <a:rPr dirty="0" smtClean="0" sz="950" spc="10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-2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55">
                <a:solidFill>
                  <a:srgbClr val="111111"/>
                </a:solidFill>
                <a:latin typeface="Arial"/>
                <a:cs typeface="Arial"/>
              </a:rPr>
              <a:t>POWER</a:t>
            </a:r>
            <a:endParaRPr sz="950">
              <a:latin typeface="Arial"/>
              <a:cs typeface="Arial"/>
            </a:endParaRPr>
          </a:p>
          <a:p>
            <a:pPr algn="just" marL="17780" marR="18415" indent="212090">
              <a:lnSpc>
                <a:spcPct val="97600"/>
              </a:lnSpc>
              <a:spcBef>
                <a:spcPts val="465"/>
              </a:spcBef>
            </a:pPr>
            <a:r>
              <a:rPr dirty="0" smtClean="0" sz="950" spc="15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950" spc="9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forces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charged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particles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current-carrying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conductors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examined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262626"/>
                </a:solidFill>
                <a:latin typeface="Times New Roman"/>
                <a:cs typeface="Times New Roman"/>
              </a:rPr>
              <a:t>above</a:t>
            </a:r>
            <a:r>
              <a:rPr dirty="0" smtClean="0" sz="1000" spc="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result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tbe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field.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counter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forces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establish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equilibrium</a:t>
            </a:r>
            <a:r>
              <a:rPr dirty="0" smtClean="0" sz="1000" spc="-1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85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1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equal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opposite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forces,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F.,,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would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have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Arial"/>
                <a:cs typeface="Arial"/>
              </a:rPr>
              <a:t>be</a:t>
            </a:r>
            <a:r>
              <a:rPr dirty="0" smtClean="0" sz="950" spc="-6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applie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24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240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111111"/>
                </a:solidFill>
                <a:latin typeface="Arial"/>
                <a:cs typeface="Arial"/>
              </a:rPr>
              <a:t>If</a:t>
            </a:r>
            <a:r>
              <a:rPr dirty="0" smtClean="0" sz="1000" spc="-10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motion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occurs,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work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done</a:t>
            </a:r>
            <a:r>
              <a:rPr dirty="0" smtClean="0" sz="100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Arial"/>
                <a:cs typeface="Arial"/>
              </a:rPr>
              <a:t>by</a:t>
            </a:r>
            <a:r>
              <a:rPr dirty="0" smtClean="0" sz="950" spc="-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outside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agent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applying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integral</a:t>
            </a:r>
            <a:endParaRPr sz="1000">
              <a:latin typeface="Times New Roman"/>
              <a:cs typeface="Times New Roman"/>
            </a:endParaRPr>
          </a:p>
          <a:p>
            <a:pPr algn="ctr" marL="16510">
              <a:lnSpc>
                <a:spcPts val="730"/>
              </a:lnSpc>
              <a:spcBef>
                <a:spcPts val="475"/>
              </a:spcBef>
            </a:pPr>
            <a:r>
              <a:rPr dirty="0" smtClean="0" sz="650" spc="65">
                <a:solidFill>
                  <a:srgbClr val="111111"/>
                </a:solidFill>
                <a:latin typeface="Times New Roman"/>
                <a:cs typeface="Times New Roman"/>
              </a:rPr>
              <a:t>nail</a:t>
            </a:r>
            <a:endParaRPr sz="650">
              <a:latin typeface="Times New Roman"/>
              <a:cs typeface="Times New Roman"/>
            </a:endParaRPr>
          </a:p>
          <a:p>
            <a:pPr algn="ctr" marL="6350">
              <a:lnSpc>
                <a:spcPts val="1340"/>
              </a:lnSpc>
              <a:tabLst>
                <a:tab pos="599440" algn="l"/>
              </a:tabLst>
            </a:pPr>
            <a:r>
              <a:rPr dirty="0" smtClean="0" sz="1000" spc="65" i="1">
                <a:solidFill>
                  <a:srgbClr val="111111"/>
                </a:solidFill>
                <a:latin typeface="Times New Roman"/>
                <a:cs typeface="Times New Roman"/>
              </a:rPr>
              <a:t>W</a:t>
            </a:r>
            <a:r>
              <a:rPr dirty="0" smtClean="0" sz="1000" spc="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85">
                <a:solidFill>
                  <a:srgbClr val="111111"/>
                </a:solidFill>
                <a:latin typeface="Times New Roman"/>
                <a:cs typeface="Times New Roman"/>
              </a:rPr>
              <a:t>=-</a:t>
            </a:r>
            <a:r>
              <a:rPr dirty="0" smtClean="0" sz="1400" spc="-1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2820" sz="975" spc="1620">
                <a:solidFill>
                  <a:srgbClr val="111111"/>
                </a:solidFill>
                <a:latin typeface="Times New Roman"/>
                <a:cs typeface="Times New Roman"/>
              </a:rPr>
              <a:t>[</a:t>
            </a:r>
            <a:r>
              <a:rPr dirty="0" smtClean="0" baseline="-12820" sz="975" spc="162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100">
                <a:solidFill>
                  <a:srgbClr val="111111"/>
                </a:solidFill>
                <a:latin typeface="Times New Roman"/>
                <a:cs typeface="Times New Roman"/>
              </a:rPr>
              <a:t>F.</a:t>
            </a:r>
            <a:r>
              <a:rPr dirty="0" smtClean="0" sz="11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0">
                <a:solidFill>
                  <a:srgbClr val="363636"/>
                </a:solidFill>
                <a:latin typeface="Times New Roman"/>
                <a:cs typeface="Times New Roman"/>
              </a:rPr>
              <a:t>·</a:t>
            </a:r>
            <a:r>
              <a:rPr dirty="0" smtClean="0" sz="1100" spc="40">
                <a:solidFill>
                  <a:srgbClr val="111111"/>
                </a:solidFill>
                <a:latin typeface="Times New Roman"/>
                <a:cs typeface="Times New Roman"/>
              </a:rPr>
              <a:t>dl</a:t>
            </a:r>
            <a:endParaRPr sz="1100">
              <a:latin typeface="Times New Roman"/>
              <a:cs typeface="Times New Roman"/>
            </a:endParaRPr>
          </a:p>
          <a:p>
            <a:pPr algn="ctr" marR="43815">
              <a:lnSpc>
                <a:spcPts val="635"/>
              </a:lnSpc>
            </a:pPr>
            <a:r>
              <a:rPr dirty="0" smtClean="0" sz="650" spc="45">
                <a:solidFill>
                  <a:srgbClr val="111111"/>
                </a:solidFill>
                <a:latin typeface="Times New Roman"/>
                <a:cs typeface="Times New Roman"/>
              </a:rPr>
              <a:t>mitiall</a:t>
            </a:r>
            <a:endParaRPr sz="6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1"/>
              </a:spcBef>
            </a:pPr>
            <a:endParaRPr sz="500"/>
          </a:p>
          <a:p>
            <a:pPr algn="just" marL="23495" marR="12700" indent="5080">
              <a:lnSpc>
                <a:spcPct val="96400"/>
              </a:lnSpc>
            </a:pP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positive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result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integration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indicates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work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was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done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agent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40">
                <a:solidFill>
                  <a:srgbClr val="111111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tem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move</a:t>
            </a:r>
            <a:r>
              <a:rPr dirty="0" smtClean="0" sz="100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tbe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rticles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initial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location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fina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185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8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against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fiel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14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40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Because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11111"/>
                </a:solidFill>
                <a:latin typeface="Times New Roman"/>
                <a:cs typeface="Times New Roman"/>
              </a:rPr>
              <a:t>forc</a:t>
            </a:r>
            <a:r>
              <a:rPr dirty="0" smtClean="0" sz="1000" spc="7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hence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.,,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Arial"/>
                <a:cs typeface="Arial"/>
              </a:rPr>
              <a:t>is</a:t>
            </a:r>
            <a:r>
              <a:rPr dirty="0" smtClean="0" sz="950" spc="-2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generally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nonconservative,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11111"/>
                </a:solidFill>
                <a:latin typeface="Times New Roman"/>
                <a:cs typeface="Times New Roman"/>
              </a:rPr>
              <a:t>entire</a:t>
            </a:r>
            <a:r>
              <a:rPr dirty="0" smtClean="0" sz="100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path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integration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joining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11111"/>
                </a:solidFill>
                <a:latin typeface="Times New Roman"/>
                <a:cs typeface="Times New Roman"/>
              </a:rPr>
              <a:t>initial</a:t>
            </a:r>
            <a:r>
              <a:rPr dirty="0" smtClean="0" sz="10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final</a:t>
            </a: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locations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1111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10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must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11111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11111"/>
                </a:solidFill>
                <a:latin typeface="Times New Roman"/>
                <a:cs typeface="Times New Roman"/>
              </a:rPr>
              <a:t>specified.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1"/>
              </a:spcBef>
            </a:pPr>
            <a:endParaRPr sz="1000"/>
          </a:p>
          <a:p>
            <a:pPr algn="ctr" marR="1270">
              <a:lnSpc>
                <a:spcPct val="100000"/>
              </a:lnSpc>
            </a:pPr>
            <a:r>
              <a:rPr dirty="0" smtClean="0" sz="1000" spc="-95">
                <a:solidFill>
                  <a:srgbClr val="111111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10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5.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Find</a:t>
            </a:r>
            <a:r>
              <a:rPr dirty="0" smtClean="0" sz="90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8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work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power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required</a:t>
            </a:r>
            <a:r>
              <a:rPr dirty="0" smtClean="0" sz="90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0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move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90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262626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00" spc="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11111"/>
                </a:solidFill>
                <a:latin typeface="Arial"/>
                <a:cs typeface="Arial"/>
              </a:rPr>
              <a:t>Fig.</a:t>
            </a:r>
            <a:r>
              <a:rPr dirty="0" smtClean="0" sz="900" spc="1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l0-4</a:t>
            </a:r>
            <a:r>
              <a:rPr dirty="0" smtClean="0" sz="90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11111"/>
                </a:solidFill>
                <a:latin typeface="Times New Roman"/>
                <a:cs typeface="Times New Roman"/>
              </a:rPr>
              <a:t>one</a:t>
            </a:r>
            <a:r>
              <a:rPr dirty="0" smtClean="0" sz="90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full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revolution</a:t>
            </a:r>
            <a:endParaRPr sz="900">
              <a:latin typeface="Times New Roman"/>
              <a:cs typeface="Times New Roman"/>
            </a:endParaRPr>
          </a:p>
          <a:p>
            <a:pPr algn="just" marL="28575" marR="1361440">
              <a:lnSpc>
                <a:spcPts val="1060"/>
              </a:lnSpc>
            </a:pPr>
            <a:r>
              <a:rPr dirty="0" smtClean="0" sz="900" spc="55">
                <a:solidFill>
                  <a:srgbClr val="111111"/>
                </a:solidFill>
                <a:latin typeface="Arial"/>
                <a:cs typeface="Arial"/>
              </a:rPr>
              <a:t>in</a:t>
            </a:r>
            <a:r>
              <a:rPr dirty="0" smtClean="0" sz="900" spc="-8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850" spc="-1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11111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0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1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0">
                <a:solidFill>
                  <a:srgbClr val="111111"/>
                </a:solidFill>
                <a:latin typeface="Times New Roman"/>
                <a:cs typeface="Times New Roman"/>
              </a:rPr>
              <a:t>02</a:t>
            </a:r>
            <a:r>
              <a:rPr dirty="0" smtClean="0" sz="90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262626"/>
                </a:solidFill>
                <a:latin typeface="Times New Roman"/>
                <a:cs typeface="Times New Roman"/>
              </a:rPr>
              <a:t>s,</a:t>
            </a:r>
            <a:r>
              <a:rPr dirty="0" smtClean="0" sz="900" spc="-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111111"/>
                </a:solidFill>
                <a:latin typeface="Times New Roman"/>
                <a:cs typeface="Times New Roman"/>
              </a:rPr>
              <a:t>if</a:t>
            </a:r>
            <a:r>
              <a:rPr dirty="0" smtClean="0" sz="900" spc="-15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60">
                <a:solidFill>
                  <a:srgbClr val="111111"/>
                </a:solidFill>
                <a:latin typeface="Times New Roman"/>
                <a:cs typeface="Times New Roman"/>
              </a:rPr>
              <a:t>8</a:t>
            </a:r>
            <a:r>
              <a:rPr dirty="0" smtClean="0" sz="900" spc="165">
                <a:solidFill>
                  <a:srgbClr val="363636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11111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3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50</a:t>
            </a:r>
            <a:r>
              <a:rPr dirty="0" smtClean="0" sz="90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>
                <a:solidFill>
                  <a:srgbClr val="262626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114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65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7037" sz="900" spc="-75">
                <a:solidFill>
                  <a:srgbClr val="363636"/>
                </a:solidFill>
                <a:latin typeface="Times New Roman"/>
                <a:cs typeface="Times New Roman"/>
              </a:rPr>
              <a:t>3</a:t>
            </a:r>
            <a:r>
              <a:rPr dirty="0" smtClean="0" sz="950" spc="13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40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13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13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">
                <a:solidFill>
                  <a:srgbClr val="111111"/>
                </a:solidFill>
                <a:latin typeface="Arial"/>
                <a:cs typeface="Arial"/>
              </a:rPr>
              <a:t>is</a:t>
            </a:r>
            <a:r>
              <a:rPr dirty="0" smtClean="0" sz="850" spc="-11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-105">
                <a:solidFill>
                  <a:srgbClr val="11111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-12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9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1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65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algn="ctr" marR="6985">
              <a:lnSpc>
                <a:spcPts val="830"/>
              </a:lnSpc>
              <a:spcBef>
                <a:spcPts val="434"/>
              </a:spcBef>
            </a:pPr>
            <a:r>
              <a:rPr dirty="0" smtClean="0" sz="900" spc="225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900" spc="120">
                <a:solidFill>
                  <a:srgbClr val="4D4D4D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-4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11111"/>
                </a:solidFill>
                <a:latin typeface="Times New Roman"/>
                <a:cs typeface="Times New Roman"/>
              </a:rPr>
              <a:t>J(</a:t>
            </a:r>
            <a:r>
              <a:rPr dirty="0" smtClean="0" sz="900" spc="25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0">
                <a:solidFill>
                  <a:srgbClr val="11111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0">
                <a:solidFill>
                  <a:srgbClr val="111111"/>
                </a:solidFill>
                <a:latin typeface="Times New Roman"/>
                <a:cs typeface="Times New Roman"/>
              </a:rPr>
              <a:t>B</a:t>
            </a:r>
            <a:r>
              <a:rPr dirty="0" smtClean="0" sz="900" spc="7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125">
                <a:solidFill>
                  <a:srgbClr val="111111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1.1</a:t>
            </a:r>
            <a:r>
              <a:rPr dirty="0" smtClean="0" sz="900" spc="85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x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9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25">
                <a:solidFill>
                  <a:srgbClr val="898989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40404" sz="825" spc="165">
                <a:solidFill>
                  <a:srgbClr val="262626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40404" sz="825" spc="165">
                <a:solidFill>
                  <a:srgbClr val="262626"/>
                </a:solidFill>
                <a:latin typeface="Times New Roman"/>
                <a:cs typeface="Times New Roman"/>
              </a:rPr>
              <a:t>      </a:t>
            </a:r>
            <a:r>
              <a:rPr dirty="0" smtClean="0" baseline="40404" sz="825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  <a:p>
            <a:pPr algn="ctr" marL="1163320">
              <a:lnSpc>
                <a:spcPts val="280"/>
              </a:lnSpc>
            </a:pPr>
            <a:r>
              <a:rPr dirty="0" smtClean="0" sz="550" spc="455">
                <a:solidFill>
                  <a:srgbClr val="111111"/>
                </a:solidFill>
                <a:latin typeface="Times New Roman"/>
                <a:cs typeface="Times New Roman"/>
              </a:rPr>
              <a:t>..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1"/>
              </a:spcBef>
            </a:pPr>
            <a:endParaRPr sz="650"/>
          </a:p>
          <a:p>
            <a:pPr algn="just" marL="23495" marR="3884929">
              <a:lnSpc>
                <a:spcPts val="750"/>
              </a:lnSpc>
            </a:pP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262626"/>
                </a:solidFill>
                <a:latin typeface="Times New Roman"/>
                <a:cs typeface="Times New Roman"/>
              </a:rPr>
              <a:t>so</a:t>
            </a:r>
            <a:r>
              <a:rPr dirty="0" smtClean="0" sz="900" spc="60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45">
                <a:solidFill>
                  <a:srgbClr val="111111"/>
                </a:solidFill>
                <a:latin typeface="Times New Roman"/>
                <a:cs typeface="Times New Roman"/>
              </a:rPr>
              <a:t>F.=</a:t>
            </a:r>
            <a:r>
              <a:rPr dirty="0" smtClean="0" sz="90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25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30">
                <a:solidFill>
                  <a:srgbClr val="111111"/>
                </a:solidFill>
                <a:latin typeface="Times New Roman"/>
                <a:cs typeface="Times New Roman"/>
              </a:rPr>
              <a:t>1.1</a:t>
            </a:r>
            <a:r>
              <a:rPr dirty="0" smtClean="0" sz="900" spc="80">
                <a:solidFill>
                  <a:srgbClr val="111111"/>
                </a:solidFill>
                <a:latin typeface="Times New Roman"/>
                <a:cs typeface="Times New Roman"/>
              </a:rPr>
              <a:t>3</a:t>
            </a:r>
            <a:r>
              <a:rPr dirty="0" smtClean="0" sz="900" spc="130">
                <a:solidFill>
                  <a:srgbClr val="262626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9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85">
                <a:solidFill>
                  <a:srgbClr val="696969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44444" sz="750" spc="277">
                <a:solidFill>
                  <a:srgbClr val="262626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44444" sz="750" spc="277">
                <a:solidFill>
                  <a:srgbClr val="262626"/>
                </a:solidFill>
                <a:latin typeface="Times New Roman"/>
                <a:cs typeface="Times New Roman"/>
              </a:rPr>
              <a:t>       </a:t>
            </a:r>
            <a:r>
              <a:rPr dirty="0" smtClean="0" baseline="44444" sz="750" spc="-37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900" spc="26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1318895">
              <a:lnSpc>
                <a:spcPts val="250"/>
              </a:lnSpc>
            </a:pPr>
            <a:r>
              <a:rPr dirty="0" smtClean="0" sz="500" spc="500">
                <a:solidFill>
                  <a:srgbClr val="111111"/>
                </a:solidFill>
                <a:latin typeface="Times New Roman"/>
                <a:cs typeface="Times New Roman"/>
              </a:rPr>
              <a:t>..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 algn="ctr" marL="107950">
              <a:lnSpc>
                <a:spcPct val="100000"/>
              </a:lnSpc>
            </a:pPr>
            <a:r>
              <a:rPr dirty="0" smtClean="0" sz="850" spc="175">
                <a:solidFill>
                  <a:srgbClr val="4D4D4D"/>
                </a:solidFill>
                <a:latin typeface="Arial"/>
                <a:cs typeface="Arial"/>
              </a:rPr>
              <a:t>=</a:t>
            </a:r>
            <a:r>
              <a:rPr dirty="0" smtClean="0" sz="850" spc="-1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mtClean="0" sz="2850" spc="-175">
                <a:solidFill>
                  <a:srgbClr val="111111"/>
                </a:solidFill>
                <a:latin typeface="Arial"/>
                <a:cs typeface="Arial"/>
              </a:rPr>
              <a:t>f</a:t>
            </a:r>
            <a:r>
              <a:rPr dirty="0" smtClean="0" sz="2850" spc="-150">
                <a:solidFill>
                  <a:srgbClr val="111111"/>
                </a:solidFill>
                <a:latin typeface="Arial"/>
                <a:cs typeface="Arial"/>
              </a:rPr>
              <a:t>"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125">
                <a:solidFill>
                  <a:srgbClr val="111111"/>
                </a:solidFill>
                <a:latin typeface="Times New Roman"/>
                <a:cs typeface="Times New Roman"/>
              </a:rPr>
              <a:t>-t.13x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9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25">
                <a:solidFill>
                  <a:srgbClr val="696969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45454" sz="825" spc="30">
                <a:solidFill>
                  <a:srgbClr val="363636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a.·rdtJ&gt;a.</a:t>
            </a:r>
            <a:endParaRPr sz="950">
              <a:latin typeface="Times New Roman"/>
              <a:cs typeface="Times New Roman"/>
            </a:endParaRPr>
          </a:p>
          <a:p>
            <a:pPr algn="ctr" marR="622935">
              <a:lnSpc>
                <a:spcPct val="100000"/>
              </a:lnSpc>
              <a:spcBef>
                <a:spcPts val="365"/>
              </a:spcBef>
            </a:pPr>
            <a:r>
              <a:rPr dirty="0" smtClean="0" sz="950" spc="170" i="1">
                <a:solidFill>
                  <a:srgbClr val="262626"/>
                </a:solidFill>
                <a:latin typeface="Arial"/>
                <a:cs typeface="Arial"/>
              </a:rPr>
              <a:t>=</a:t>
            </a:r>
            <a:r>
              <a:rPr dirty="0" smtClean="0" sz="950" spc="-140" i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mtClean="0" sz="900" spc="340">
                <a:solidFill>
                  <a:srgbClr val="4D4D4D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30">
                <a:solidFill>
                  <a:srgbClr val="262626"/>
                </a:solidFill>
                <a:latin typeface="Times New Roman"/>
                <a:cs typeface="Times New Roman"/>
              </a:rPr>
              <a:t>2.13</a:t>
            </a:r>
            <a:r>
              <a:rPr dirty="0" smtClean="0" sz="900" spc="-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110">
                <a:solidFill>
                  <a:srgbClr val="262626"/>
                </a:solidFill>
                <a:latin typeface="Arial"/>
                <a:cs typeface="Arial"/>
              </a:rPr>
              <a:t>X</a:t>
            </a:r>
            <a:r>
              <a:rPr dirty="0" smtClean="0" sz="600" spc="11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mtClean="0" sz="600" spc="-35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mtClean="0" sz="800" spc="40">
                <a:solidFill>
                  <a:srgbClr val="111111"/>
                </a:solidFill>
                <a:latin typeface="Arial"/>
                <a:cs typeface="Arial"/>
              </a:rPr>
              <a:t>1</a:t>
            </a:r>
            <a:r>
              <a:rPr dirty="0" smtClean="0" sz="800" spc="-85">
                <a:solidFill>
                  <a:srgbClr val="111111"/>
                </a:solidFill>
                <a:latin typeface="Arial"/>
                <a:cs typeface="Arial"/>
              </a:rPr>
              <a:t>0</a:t>
            </a:r>
            <a:r>
              <a:rPr dirty="0" smtClean="0" sz="800" spc="155">
                <a:solidFill>
                  <a:srgbClr val="898989"/>
                </a:solidFill>
                <a:latin typeface="Arial"/>
                <a:cs typeface="Arial"/>
              </a:rPr>
              <a:t>-</a:t>
            </a:r>
            <a:r>
              <a:rPr dirty="0" smtClean="0" sz="800" spc="-5">
                <a:solidFill>
                  <a:srgbClr val="4D4D4D"/>
                </a:solidFill>
                <a:latin typeface="Arial"/>
                <a:cs typeface="Arial"/>
              </a:rPr>
              <a:t>&gt;</a:t>
            </a:r>
            <a:r>
              <a:rPr dirty="0" smtClean="0" sz="800" spc="45">
                <a:solidFill>
                  <a:srgbClr val="111111"/>
                </a:solidFill>
                <a:latin typeface="Times New Roman"/>
                <a:cs typeface="Times New Roman"/>
              </a:rPr>
              <a:t>J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7"/>
              </a:spcBef>
            </a:pPr>
            <a:endParaRPr sz="650"/>
          </a:p>
          <a:p>
            <a:pPr algn="just" marL="17780" marR="4121785">
              <a:lnSpc>
                <a:spcPct val="100000"/>
              </a:lnSpc>
            </a:pP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 i="1">
                <a:solidFill>
                  <a:srgbClr val="111111"/>
                </a:solidFill>
                <a:latin typeface="Times New Roman"/>
                <a:cs typeface="Times New Roman"/>
              </a:rPr>
              <a:t>P</a:t>
            </a:r>
            <a:r>
              <a:rPr dirty="0" smtClean="0" sz="900" spc="-1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350" spc="75">
                <a:solidFill>
                  <a:srgbClr val="363636"/>
                </a:solidFill>
                <a:latin typeface="Times New Roman"/>
                <a:cs typeface="Times New Roman"/>
              </a:rPr>
              <a:t>&lt;Z</a:t>
            </a:r>
            <a:r>
              <a:rPr dirty="0" smtClean="0" sz="350" spc="75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35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25" i="1">
                <a:solidFill>
                  <a:srgbClr val="111111"/>
                </a:solidFill>
                <a:latin typeface="Times New Roman"/>
                <a:cs typeface="Times New Roman"/>
              </a:rPr>
              <a:t>W/t</a:t>
            </a:r>
            <a:r>
              <a:rPr dirty="0" smtClean="0" sz="900" spc="-10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9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sz="850" spc="-114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900" spc="340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60">
                <a:solidFill>
                  <a:srgbClr val="11111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14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0">
                <a:solidFill>
                  <a:srgbClr val="111111"/>
                </a:solidFill>
                <a:latin typeface="Times New Roman"/>
                <a:cs typeface="Times New Roman"/>
              </a:rPr>
              <a:t>107</a:t>
            </a:r>
            <a:r>
              <a:rPr dirty="0" smtClean="0" sz="90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 i="1">
                <a:solidFill>
                  <a:srgbClr val="111111"/>
                </a:solidFill>
                <a:latin typeface="Times New Roman"/>
                <a:cs typeface="Times New Roman"/>
              </a:rPr>
              <a:t>W</a:t>
            </a:r>
            <a:r>
              <a:rPr dirty="0" smtClean="0" sz="900" spc="200" i="1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7029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31410" y="1101557"/>
            <a:ext cx="1593515" cy="1540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636210" y="5577305"/>
            <a:ext cx="748631" cy="4331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335610" y="5876757"/>
            <a:ext cx="1004959" cy="0"/>
          </a:xfrm>
          <a:custGeom>
            <a:avLst/>
            <a:gdLst/>
            <a:ahLst/>
            <a:cxnLst/>
            <a:rect l="l" t="t" r="r" b="b"/>
            <a:pathLst>
              <a:path w="1004959" h="0">
                <a:moveTo>
                  <a:pt x="0" y="0"/>
                </a:moveTo>
                <a:lnTo>
                  <a:pt x="1004959" y="0"/>
                </a:lnTo>
              </a:path>
            </a:pathLst>
          </a:custGeom>
          <a:ln w="5345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35224" y="5876757"/>
            <a:ext cx="545244" cy="0"/>
          </a:xfrm>
          <a:custGeom>
            <a:avLst/>
            <a:gdLst/>
            <a:ahLst/>
            <a:cxnLst/>
            <a:rect l="l" t="t" r="r" b="b"/>
            <a:pathLst>
              <a:path w="545244" h="0">
                <a:moveTo>
                  <a:pt x="0" y="0"/>
                </a:moveTo>
                <a:lnTo>
                  <a:pt x="545244" y="0"/>
                </a:lnTo>
              </a:path>
            </a:pathLst>
          </a:custGeom>
          <a:ln w="53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6731" y="467560"/>
            <a:ext cx="713105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85">
                <a:solidFill>
                  <a:srgbClr val="030303"/>
                </a:solidFill>
                <a:latin typeface="Arial"/>
                <a:cs typeface="Arial"/>
              </a:rPr>
              <a:t>LECTURE</a:t>
            </a:r>
            <a:r>
              <a:rPr dirty="0" smtClean="0" sz="950" spc="45">
                <a:solidFill>
                  <a:srgbClr val="030303"/>
                </a:solidFill>
                <a:latin typeface="Arial"/>
                <a:cs typeface="Arial"/>
              </a:rPr>
              <a:t> </a:t>
            </a:r>
            <a:r>
              <a:rPr dirty="0" smtClean="0" sz="950" spc="70">
                <a:solidFill>
                  <a:srgbClr val="030303"/>
                </a:solidFill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9211" y="2646947"/>
            <a:ext cx="5375910" cy="6049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715010">
              <a:lnSpc>
                <a:spcPct val="100000"/>
              </a:lnSpc>
              <a:tabLst>
                <a:tab pos="341630" algn="l"/>
              </a:tabLst>
            </a:pPr>
            <a:r>
              <a:rPr dirty="0" smtClean="0" sz="550" spc="40" i="1">
                <a:solidFill>
                  <a:srgbClr val="828282"/>
                </a:solidFill>
                <a:latin typeface="Arial"/>
                <a:cs typeface="Arial"/>
              </a:rPr>
              <a:t>X</a:t>
            </a:r>
            <a:r>
              <a:rPr dirty="0" smtClean="0" sz="550" spc="40" i="1">
                <a:solidFill>
                  <a:srgbClr val="828282"/>
                </a:solidFill>
                <a:latin typeface="Arial"/>
                <a:cs typeface="Arial"/>
              </a:rPr>
              <a:t>	</a:t>
            </a:r>
            <a:r>
              <a:rPr dirty="0" smtClean="0" sz="600" spc="155" i="1">
                <a:solidFill>
                  <a:srgbClr val="828282"/>
                </a:solidFill>
                <a:latin typeface="Arial"/>
                <a:cs typeface="Arial"/>
              </a:rPr>
              <a:t>r</a:t>
            </a:r>
            <a:r>
              <a:rPr dirty="0" smtClean="0" sz="600" spc="20" i="1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dirty="0" smtClean="0" sz="600" spc="-105" i="1">
                <a:solidFill>
                  <a:srgbClr val="A1A1A1"/>
                </a:solidFill>
                <a:latin typeface="Arial"/>
                <a:cs typeface="Arial"/>
              </a:rPr>
              <a:t>==</a:t>
            </a:r>
            <a:r>
              <a:rPr dirty="0" smtClean="0" sz="600" spc="10" i="1">
                <a:solidFill>
                  <a:srgbClr val="A1A1A1"/>
                </a:solidFill>
                <a:latin typeface="Arial"/>
                <a:cs typeface="Arial"/>
              </a:rPr>
              <a:t> </a:t>
            </a:r>
            <a:r>
              <a:rPr dirty="0" smtClean="0" sz="800" spc="-165">
                <a:solidFill>
                  <a:srgbClr val="828282"/>
                </a:solidFill>
                <a:latin typeface="Times New Roman"/>
                <a:cs typeface="Times New Roman"/>
              </a:rPr>
              <a:t>0</a:t>
            </a:r>
            <a:r>
              <a:rPr dirty="0" smtClean="0" sz="800" spc="-175">
                <a:solidFill>
                  <a:srgbClr val="A1A1A1"/>
                </a:solidFill>
                <a:latin typeface="Times New Roman"/>
                <a:cs typeface="Times New Roman"/>
              </a:rPr>
              <a:t>.</a:t>
            </a:r>
            <a:r>
              <a:rPr dirty="0" smtClean="0" sz="800" spc="40">
                <a:solidFill>
                  <a:srgbClr val="828282"/>
                </a:solidFill>
                <a:latin typeface="Times New Roman"/>
                <a:cs typeface="Times New Roman"/>
              </a:rPr>
              <a:t>03</a:t>
            </a:r>
            <a:r>
              <a:rPr dirty="0" smtClean="0" sz="800" spc="-4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40">
                <a:solidFill>
                  <a:srgbClr val="828282"/>
                </a:solidFill>
                <a:latin typeface="Times New Roman"/>
                <a:cs typeface="Times New Roman"/>
              </a:rPr>
              <a:t>m</a:t>
            </a:r>
            <a:endParaRPr sz="800">
              <a:latin typeface="Times New Roman"/>
              <a:cs typeface="Times New Roman"/>
            </a:endParaRPr>
          </a:p>
          <a:p>
            <a:pPr algn="ctr" marR="75565">
              <a:lnSpc>
                <a:spcPct val="100000"/>
              </a:lnSpc>
              <a:spcBef>
                <a:spcPts val="420"/>
              </a:spcBef>
            </a:pPr>
            <a:r>
              <a:rPr dirty="0" smtClean="0" sz="850" spc="0">
                <a:solidFill>
                  <a:srgbClr val="181818"/>
                </a:solidFill>
                <a:latin typeface="Times New Roman"/>
                <a:cs typeface="Times New Roman"/>
              </a:rPr>
              <a:t>Ytg.</a:t>
            </a:r>
            <a:r>
              <a:rPr dirty="0" smtClean="0" sz="850" spc="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5">
                <a:solidFill>
                  <a:srgbClr val="181818"/>
                </a:solidFill>
                <a:latin typeface="Times New Roman"/>
                <a:cs typeface="Times New Roman"/>
              </a:rPr>
              <a:t>10-4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"/>
              </a:spcBef>
            </a:pPr>
            <a:endParaRPr sz="1300"/>
          </a:p>
          <a:p>
            <a:pPr algn="just" marL="17780" marR="14604" indent="208279">
              <a:lnSpc>
                <a:spcPts val="1050"/>
              </a:lnSpc>
            </a:pP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81818"/>
                </a:solidFill>
                <a:latin typeface="Times New Roman"/>
                <a:cs typeface="Times New Roman"/>
              </a:rPr>
              <a:t>negative</a:t>
            </a:r>
            <a:r>
              <a:rPr dirty="0" smtClean="0" sz="900" spc="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313131"/>
                </a:solidFill>
                <a:latin typeface="Times New Roman"/>
                <a:cs typeface="Times New Roman"/>
              </a:rPr>
              <a:t>sign</a:t>
            </a:r>
            <a:r>
              <a:rPr dirty="0" smtClean="0" sz="9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means</a:t>
            </a:r>
            <a:r>
              <a:rPr dirty="0" smtClean="0" sz="90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that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work </a:t>
            </a:r>
            <a:r>
              <a:rPr dirty="0" smtClean="0" sz="900" spc="-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81818"/>
                </a:solidFill>
                <a:latin typeface="Times New Roman"/>
                <a:cs typeface="Times New Roman"/>
              </a:rPr>
              <a:t>done</a:t>
            </a:r>
            <a:r>
              <a:rPr dirty="0" smtClean="0" sz="900" spc="8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5">
                <a:solidFill>
                  <a:srgbClr val="181818"/>
                </a:solidFill>
                <a:latin typeface="Times New Roman"/>
                <a:cs typeface="Times New Roman"/>
              </a:rPr>
              <a:t>by</a:t>
            </a:r>
            <a:r>
              <a:rPr dirty="0" smtClean="0" sz="800" spc="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00" spc="6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181818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81818"/>
                </a:solidFill>
                <a:latin typeface="Times New Roman"/>
                <a:cs typeface="Times New Roman"/>
              </a:rPr>
              <a:t>moving</a:t>
            </a:r>
            <a:r>
              <a:rPr dirty="0" smtClean="0" sz="900" spc="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313131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-25">
                <a:solidFill>
                  <a:srgbClr val="313131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35">
                <a:solidFill>
                  <a:srgbClr val="030303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ec</a:t>
            </a:r>
            <a:r>
              <a:rPr dirty="0" smtClean="0" sz="900" spc="-10">
                <a:solidFill>
                  <a:srgbClr val="313131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-45">
                <a:solidFill>
                  <a:srgbClr val="030303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81818"/>
                </a:solidFill>
                <a:latin typeface="Times New Roman"/>
                <a:cs typeface="Times New Roman"/>
              </a:rPr>
              <a:t>shown.</a:t>
            </a:r>
            <a:r>
              <a:rPr dirty="0" smtClean="0" sz="900" spc="5">
                <a:solidFill>
                  <a:srgbClr val="181818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313131"/>
                </a:solidFill>
                <a:latin typeface="Times New Roman"/>
                <a:cs typeface="Times New Roman"/>
              </a:rPr>
              <a:t>motion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opposite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direction,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-185">
                <a:solidFill>
                  <a:srgbClr val="A1A1A1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he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reve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2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ed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limits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w</a:t>
            </a:r>
            <a:r>
              <a:rPr dirty="0" smtClean="0" sz="900" spc="-5">
                <a:solidFill>
                  <a:srgbClr val="494949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-50">
                <a:solidFill>
                  <a:srgbClr val="030303"/>
                </a:solidFill>
                <a:latin typeface="Times New Roman"/>
                <a:cs typeface="Times New Roman"/>
              </a:rPr>
              <a:t>ll</a:t>
            </a:r>
            <a:r>
              <a:rPr dirty="0" smtClean="0" sz="900" spc="-5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provide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change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15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sign,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no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attempt</a:t>
            </a:r>
            <a:r>
              <a:rPr dirty="0" smtClean="0" sz="90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mtClean="0" sz="9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place</a:t>
            </a:r>
            <a:r>
              <a:rPr dirty="0" smtClean="0" sz="9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313131"/>
                </a:solidFill>
                <a:latin typeface="Times New Roman"/>
                <a:cs typeface="Times New Roman"/>
              </a:rPr>
              <a:t>sign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on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 i="1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9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 i="1">
                <a:solidFill>
                  <a:srgbClr val="313131"/>
                </a:solidFill>
                <a:latin typeface="Times New Roman"/>
                <a:cs typeface="Times New Roman"/>
              </a:rPr>
              <a:t>d¢a</a:t>
            </a:r>
            <a:r>
              <a:rPr dirty="0" smtClean="0" baseline="-18518" sz="900" spc="-135" i="1">
                <a:solidFill>
                  <a:srgbClr val="313131"/>
                </a:solidFill>
                <a:latin typeface="Times New Roman"/>
                <a:cs typeface="Times New Roman"/>
              </a:rPr>
              <a:t>40</a:t>
            </a:r>
            <a:r>
              <a:rPr dirty="0" smtClean="0" baseline="-18518" sz="900" spc="-13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8518" sz="900" spc="-82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494949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10">
                <a:solidFill>
                  <a:srgbClr val="030303"/>
                </a:solidFill>
                <a:latin typeface="Times New Roman"/>
                <a:cs typeface="Times New Roman"/>
              </a:rPr>
              <a:t>h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ould</a:t>
            </a:r>
            <a:r>
              <a:rPr dirty="0" smtClean="0" sz="90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mtClean="0" sz="90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mad</a:t>
            </a:r>
            <a:r>
              <a:rPr dirty="0" smtClean="0" sz="900" spc="45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254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lvl="1" marL="354330" indent="-331470">
              <a:lnSpc>
                <a:spcPct val="100000"/>
              </a:lnSpc>
              <a:buClr>
                <a:srgbClr val="181818"/>
              </a:buClr>
              <a:buFont typeface="Times New Roman"/>
              <a:buAutoNum type="arabicPeriod" startAt="5"/>
              <a:tabLst>
                <a:tab pos="354330" algn="l"/>
              </a:tabLst>
            </a:pPr>
            <a:r>
              <a:rPr dirty="0" smtClean="0" sz="1000" spc="4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ts val="500"/>
              </a:lnSpc>
              <a:spcBef>
                <a:spcPts val="10"/>
              </a:spcBef>
              <a:buClr>
                <a:srgbClr val="181818"/>
              </a:buClr>
              <a:buFont typeface="Times New Roman"/>
              <a:buAutoNum type="arabicPeriod" startAt="5"/>
            </a:pPr>
            <a:endParaRPr sz="500"/>
          </a:p>
          <a:p>
            <a:pPr algn="just" marL="22860" marR="12700" indent="208279">
              <a:lnSpc>
                <a:spcPct val="94300"/>
              </a:lnSpc>
            </a:pPr>
            <a:r>
              <a:rPr dirty="0" smtClean="0" sz="1000" spc="2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313131"/>
                </a:solidFill>
                <a:latin typeface="Times New Roman"/>
                <a:cs typeface="Times New Roman"/>
              </a:rPr>
              <a:t>moment</a:t>
            </a:r>
            <a:r>
              <a:rPr dirty="0" smtClean="0" sz="1000" spc="1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 i="1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 i="1">
                <a:solidFill>
                  <a:srgbClr val="181818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-10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1000" spc="114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13131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494949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pecified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poi</a:t>
            </a:r>
            <a:r>
              <a:rPr dirty="0" smtClean="0" sz="1000" spc="40">
                <a:solidFill>
                  <a:srgbClr val="313131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cross</a:t>
            </a:r>
            <a:r>
              <a:rPr dirty="0" smtClean="0" sz="100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0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313131"/>
                </a:solidFill>
                <a:latin typeface="Times New Roman"/>
                <a:cs typeface="Times New Roman"/>
              </a:rPr>
              <a:t>lever</a:t>
            </a:r>
            <a:r>
              <a:rPr dirty="0" smtClean="0" sz="1000" spc="9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313131"/>
                </a:solidFill>
                <a:latin typeface="Times New Roman"/>
                <a:cs typeface="Times New Roman"/>
              </a:rPr>
              <a:t>arm</a:t>
            </a:r>
            <a:r>
              <a:rPr dirty="0" smtClean="0" sz="1000" spc="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poi</a:t>
            </a:r>
            <a:r>
              <a:rPr dirty="0" smtClean="0" sz="1000" spc="70">
                <a:solidFill>
                  <a:srgbClr val="313131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4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6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force.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lever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ann,</a:t>
            </a:r>
            <a:r>
              <a:rPr dirty="0" smtClean="0" sz="1000" spc="-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030303"/>
                </a:solidFill>
                <a:latin typeface="Times New Roman"/>
                <a:cs typeface="Times New Roman"/>
              </a:rPr>
              <a:t>r,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directed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8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6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81818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000" spc="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40">
                <a:solidFill>
                  <a:srgbClr val="494949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6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obtained</a:t>
            </a:r>
            <a:r>
              <a:rPr dirty="0" smtClean="0" sz="10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030303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5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application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force.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30303"/>
                </a:solidFill>
                <a:latin typeface="Times New Roman"/>
                <a:cs typeface="Times New Roman"/>
              </a:rPr>
              <a:t>ln</a:t>
            </a:r>
            <a:r>
              <a:rPr dirty="0" smtClean="0" sz="1000" spc="5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81818"/>
                </a:solidFill>
                <a:latin typeface="Times New Roman"/>
                <a:cs typeface="Times New Roman"/>
              </a:rPr>
              <a:t>10-5</a:t>
            </a:r>
            <a:r>
              <a:rPr dirty="0" smtClean="0" sz="950" spc="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65" i="1">
                <a:solidFill>
                  <a:srgbClr val="181818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80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has</a:t>
            </a:r>
            <a:r>
              <a:rPr dirty="0" smtClean="0" sz="1000" spc="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81818"/>
                </a:solidFill>
                <a:latin typeface="Times New Roman"/>
                <a:cs typeface="Times New Roman"/>
              </a:rPr>
              <a:t>about</a:t>
            </a:r>
            <a:r>
              <a:rPr dirty="0" smtClean="0" sz="900" spc="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85" i="1">
                <a:solidFill>
                  <a:srgbClr val="181818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50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13131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algn="ctr" marL="9525">
              <a:lnSpc>
                <a:spcPct val="100000"/>
              </a:lnSpc>
              <a:spcBef>
                <a:spcPts val="440"/>
              </a:spcBef>
            </a:pP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595959"/>
                </a:solidFill>
                <a:latin typeface="Times New Roman"/>
                <a:cs typeface="Times New Roman"/>
              </a:rPr>
              <a:t>=</a:t>
            </a:r>
            <a:r>
              <a:rPr dirty="0" smtClean="0" sz="10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60">
                <a:solidFill>
                  <a:srgbClr val="181818"/>
                </a:solidFill>
                <a:latin typeface="Times New Roman"/>
                <a:cs typeface="Times New Roman"/>
              </a:rPr>
              <a:t>rXF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2"/>
              </a:spcBef>
            </a:pPr>
            <a:endParaRPr sz="550"/>
          </a:p>
          <a:p>
            <a:pPr marL="28575" marR="15875">
              <a:lnSpc>
                <a:spcPts val="1180"/>
              </a:lnSpc>
            </a:pP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where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has</a:t>
            </a:r>
            <a:r>
              <a:rPr dirty="0" smtClean="0" sz="1000" spc="10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313131"/>
                </a:solidFill>
                <a:latin typeface="Times New Roman"/>
                <a:cs typeface="Times New Roman"/>
              </a:rPr>
              <a:t>·</a:t>
            </a:r>
            <a:r>
              <a:rPr dirty="0" smtClean="0" sz="1000" spc="40">
                <a:solidFill>
                  <a:srgbClr val="181818"/>
                </a:solidFill>
                <a:latin typeface="Times New Roman"/>
                <a:cs typeface="Times New Roman"/>
              </a:rPr>
              <a:t>m.</a:t>
            </a:r>
            <a:r>
              <a:rPr dirty="0" smtClean="0" sz="1000" spc="40">
                <a:solidFill>
                  <a:srgbClr val="181818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65">
                <a:solidFill>
                  <a:srgbClr val="595959"/>
                </a:solidFill>
                <a:latin typeface="Times New Roman"/>
                <a:cs typeface="Times New Roman"/>
              </a:rPr>
              <a:t>·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m/rad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have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been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suggested,</a:t>
            </a:r>
            <a:r>
              <a:rPr dirty="0" smtClean="0" sz="10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order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distinguish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1000" spc="5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8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energy</a:t>
            </a:r>
            <a:r>
              <a:rPr dirty="0" smtClean="0" sz="1000" spc="-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030303"/>
                </a:solidFill>
                <a:latin typeface="Times New Roman"/>
                <a:cs typeface="Times New Roman"/>
              </a:rPr>
              <a:t>.)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 algn="ctr" marR="569595">
              <a:lnSpc>
                <a:spcPct val="100000"/>
              </a:lnSpc>
            </a:pPr>
            <a:r>
              <a:rPr dirty="0" smtClean="0" sz="1550" spc="-420" i="1">
                <a:solidFill>
                  <a:srgbClr val="494949"/>
                </a:solidFill>
                <a:latin typeface="Courier New"/>
                <a:cs typeface="Courier New"/>
              </a:rPr>
              <a:t>tz</a:t>
            </a:r>
            <a:endParaRPr sz="1550">
              <a:latin typeface="Courier New"/>
              <a:cs typeface="Courier New"/>
            </a:endParaRPr>
          </a:p>
          <a:p>
            <a:pPr algn="ctr" marL="726440">
              <a:lnSpc>
                <a:spcPct val="100000"/>
              </a:lnSpc>
              <a:spcBef>
                <a:spcPts val="330"/>
              </a:spcBef>
            </a:pPr>
            <a:r>
              <a:rPr dirty="0" smtClean="0" sz="750" spc="165">
                <a:solidFill>
                  <a:srgbClr val="313131"/>
                </a:solidFill>
                <a:latin typeface="Arial"/>
                <a:cs typeface="Arial"/>
              </a:rPr>
              <a:t>F</a:t>
            </a:r>
            <a:endParaRPr sz="750">
              <a:latin typeface="Arial"/>
              <a:cs typeface="Arial"/>
            </a:endParaRPr>
          </a:p>
          <a:p>
            <a:pPr algn="ctr" marL="706120">
              <a:lnSpc>
                <a:spcPct val="100000"/>
              </a:lnSpc>
              <a:spcBef>
                <a:spcPts val="405"/>
              </a:spcBef>
            </a:pPr>
            <a:r>
              <a:rPr dirty="0" smtClean="0" sz="750" spc="45" i="1">
                <a:solidFill>
                  <a:srgbClr val="313131"/>
                </a:solidFill>
                <a:latin typeface="Arial"/>
                <a:cs typeface="Arial"/>
              </a:rPr>
              <a:t>p</a:t>
            </a:r>
            <a:endParaRPr sz="750">
              <a:latin typeface="Arial"/>
              <a:cs typeface="Arial"/>
            </a:endParaRPr>
          </a:p>
          <a:p>
            <a:pPr algn="ctr" marL="1498600">
              <a:lnSpc>
                <a:spcPct val="100000"/>
              </a:lnSpc>
              <a:spcBef>
                <a:spcPts val="480"/>
              </a:spcBef>
            </a:pPr>
            <a:r>
              <a:rPr dirty="0" smtClean="0" sz="800" spc="30" i="1">
                <a:solidFill>
                  <a:srgbClr val="313131"/>
                </a:solidFill>
                <a:latin typeface="Times New Roman"/>
                <a:cs typeface="Times New Roman"/>
              </a:rPr>
              <a:t>y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8"/>
              </a:spcBef>
            </a:pPr>
            <a:endParaRPr sz="1200"/>
          </a:p>
          <a:p>
            <a:pPr algn="ctr" marR="1468755">
              <a:lnSpc>
                <a:spcPct val="100000"/>
              </a:lnSpc>
            </a:pPr>
            <a:r>
              <a:rPr dirty="0" smtClean="0" sz="1350" spc="-180" i="1">
                <a:solidFill>
                  <a:srgbClr val="494949"/>
                </a:solidFill>
                <a:latin typeface="Times New Roman"/>
                <a:cs typeface="Times New Roman"/>
              </a:rPr>
              <a:t>x</a:t>
            </a:r>
            <a:endParaRPr sz="1350">
              <a:latin typeface="Times New Roman"/>
              <a:cs typeface="Times New Roman"/>
            </a:endParaRPr>
          </a:p>
          <a:p>
            <a:pPr algn="ctr" marR="69215">
              <a:lnSpc>
                <a:spcPct val="100000"/>
              </a:lnSpc>
              <a:spcBef>
                <a:spcPts val="90"/>
              </a:spcBef>
            </a:pP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Fig.</a:t>
            </a:r>
            <a:r>
              <a:rPr dirty="0" smtClean="0" sz="9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">
                <a:solidFill>
                  <a:srgbClr val="181818"/>
                </a:solidFill>
                <a:latin typeface="Times New Roman"/>
                <a:cs typeface="Times New Roman"/>
              </a:rPr>
              <a:t>16-S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3"/>
              </a:spcBef>
            </a:pPr>
            <a:endParaRPr sz="1200"/>
          </a:p>
          <a:p>
            <a:pPr algn="just" marL="12700" marR="24130" indent="213360">
              <a:lnSpc>
                <a:spcPts val="1140"/>
              </a:lnSpc>
            </a:pPr>
            <a:r>
              <a:rPr dirty="0" smtClean="0" sz="1000" spc="10">
                <a:solidFill>
                  <a:srgbClr val="03030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1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030303"/>
                </a:solidFill>
                <a:latin typeface="Times New Roman"/>
                <a:cs typeface="Times New Roman"/>
              </a:rPr>
              <a:t>10.5,</a:t>
            </a:r>
            <a:r>
              <a:rPr dirty="0" smtClean="0" sz="950" spc="-4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lies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313131"/>
                </a:solidFill>
                <a:latin typeface="Times New Roman"/>
                <a:cs typeface="Times New Roman"/>
              </a:rPr>
              <a:t>axis</a:t>
            </a:r>
            <a:r>
              <a:rPr dirty="0" smtClean="0" sz="100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 i="1">
                <a:solidFill>
                  <a:srgbClr val="313131"/>
                </a:solidFill>
                <a:latin typeface="Times New Roman"/>
                <a:cs typeface="Times New Roman"/>
              </a:rPr>
              <a:t>xy</a:t>
            </a:r>
            <a:r>
              <a:rPr dirty="0" smtClean="0" sz="1000" spc="9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through</a:t>
            </a:r>
            <a:r>
              <a:rPr dirty="0" smtClean="0" sz="1000" spc="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95" i="1">
                <a:solidFill>
                  <a:srgbClr val="313131"/>
                </a:solidFill>
                <a:latin typeface="Arial"/>
                <a:cs typeface="Arial"/>
              </a:rPr>
              <a:t>0.</a:t>
            </a:r>
            <a:r>
              <a:rPr dirty="0" smtClean="0" sz="950" spc="195" i="1">
                <a:solidFill>
                  <a:srgbClr val="313131"/>
                </a:solidFill>
                <a:latin typeface="Arial"/>
                <a:cs typeface="Arial"/>
              </a:rPr>
              <a:t>  </a:t>
            </a:r>
            <a:r>
              <a:rPr dirty="0" smtClean="0" sz="950" spc="75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mtClean="0" sz="950" spc="125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dirty="0" smtClean="0" sz="950" spc="-45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950" spc="-15" i="1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dirty="0" smtClean="0" sz="950" spc="35" i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were</a:t>
            </a:r>
            <a:r>
              <a:rPr dirty="0" smtClean="0" sz="1000" spc="8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joined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10" i="1">
                <a:solidFill>
                  <a:srgbClr val="181818"/>
                </a:solidFill>
                <a:latin typeface="Arial"/>
                <a:cs typeface="Arial"/>
              </a:rPr>
              <a:t>0</a:t>
            </a:r>
            <a:r>
              <a:rPr dirty="0" smtClean="0" sz="950" spc="-55" i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313131"/>
                </a:solidFill>
                <a:latin typeface="Times New Roman"/>
                <a:cs typeface="Times New Roman"/>
              </a:rPr>
              <a:t>rigid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rod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freely</a:t>
            </a:r>
            <a:r>
              <a:rPr dirty="0" smtClean="0" sz="10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pivoted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4" i="1">
                <a:solidFill>
                  <a:srgbClr val="313131"/>
                </a:solidFill>
                <a:latin typeface="Arial"/>
                <a:cs typeface="Arial"/>
              </a:rPr>
              <a:t>0,</a:t>
            </a:r>
            <a:r>
              <a:rPr dirty="0" smtClean="0" sz="950" spc="-105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applied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5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81818"/>
                </a:solidFill>
                <a:latin typeface="Times New Roman"/>
                <a:cs typeface="Times New Roman"/>
              </a:rPr>
              <a:t>would</a:t>
            </a:r>
            <a:r>
              <a:rPr dirty="0" smtClean="0" sz="1000" spc="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tend</a:t>
            </a:r>
            <a:r>
              <a:rPr dirty="0" smtClean="0" sz="1000" spc="10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30303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35">
                <a:solidFill>
                  <a:srgbClr val="313131"/>
                </a:solidFill>
                <a:latin typeface="Times New Roman"/>
                <a:cs typeface="Times New Roman"/>
              </a:rPr>
              <a:t>otate</a:t>
            </a:r>
            <a:r>
              <a:rPr dirty="0" smtClean="0" sz="100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5" i="1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dirty="0" smtClean="0" sz="950" spc="30" i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313131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6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axis.   </a:t>
            </a:r>
            <a:r>
              <a:rPr dirty="0" smtClean="0" sz="1000" spc="-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would</a:t>
            </a:r>
            <a:r>
              <a:rPr dirty="0" smtClean="0" sz="1000" spc="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00" spc="10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dirty="0" smtClean="0" sz="900" spc="-5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1000" spc="5">
                <a:solidFill>
                  <a:srgbClr val="313131"/>
                </a:solidFill>
                <a:latin typeface="Times New Roman"/>
                <a:cs typeface="Times New Roman"/>
              </a:rPr>
              <a:t>said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81818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81818"/>
                </a:solidFill>
                <a:latin typeface="Times New Roman"/>
                <a:cs typeface="Times New Roman"/>
              </a:rPr>
              <a:t>be</a:t>
            </a:r>
            <a:r>
              <a:rPr dirty="0" smtClean="0" sz="950" spc="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181818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7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 i="1">
                <a:solidFill>
                  <a:srgbClr val="181818"/>
                </a:solidFill>
                <a:latin typeface="Times New Roman"/>
                <a:cs typeface="Times New Roman"/>
              </a:rPr>
              <a:t>axi</a:t>
            </a:r>
            <a:r>
              <a:rPr dirty="0" smtClean="0" sz="1000" spc="25" i="1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40" i="1">
                <a:solidFill>
                  <a:srgbClr val="494949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90" i="1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rather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than</a:t>
            </a:r>
            <a:r>
              <a:rPr dirty="0" smtClean="0" sz="1000" spc="10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181818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-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 i="1">
                <a:solidFill>
                  <a:srgbClr val="181818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-5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 i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0" i="1">
                <a:solidFill>
                  <a:srgbClr val="181818"/>
                </a:solidFill>
                <a:latin typeface="Times New Roman"/>
                <a:cs typeface="Times New Roman"/>
              </a:rPr>
              <a:t>0.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9"/>
              </a:spcBef>
            </a:pPr>
            <a:endParaRPr sz="1000"/>
          </a:p>
          <a:p>
            <a:pPr marL="17780" marR="14604">
              <a:lnSpc>
                <a:spcPct val="73700"/>
              </a:lnSpc>
            </a:pPr>
            <a:r>
              <a:rPr dirty="0" smtClean="0" sz="800" spc="20" b="1">
                <a:solidFill>
                  <a:srgbClr val="181818"/>
                </a:solidFill>
                <a:latin typeface="Arial"/>
                <a:cs typeface="Arial"/>
              </a:rPr>
              <a:t>EXAMPLE</a:t>
            </a:r>
            <a:r>
              <a:rPr dirty="0" smtClean="0" sz="800" spc="95" b="1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dirty="0" smtClean="0" sz="900" spc="50">
                <a:solidFill>
                  <a:srgbClr val="030303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254">
                <a:solidFill>
                  <a:srgbClr val="313131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54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5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located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at</a:t>
            </a:r>
            <a:r>
              <a:rPr dirty="0" smtClean="0" sz="900" spc="4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 i="1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2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55">
                <a:solidFill>
                  <a:srgbClr val="595959"/>
                </a:solidFill>
                <a:latin typeface="Times New Roman"/>
                <a:cs typeface="Times New Roman"/>
              </a:rPr>
              <a:t>=</a:t>
            </a:r>
            <a:r>
              <a:rPr dirty="0" smtClean="0" sz="1350" spc="-15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81818"/>
                </a:solidFill>
                <a:latin typeface="Times New Roman"/>
                <a:cs typeface="Times New Roman"/>
              </a:rPr>
              <a:t>0.4</a:t>
            </a:r>
            <a:r>
              <a:rPr dirty="0" smtClean="0" sz="900" spc="-6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m,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 i="1">
                <a:solidFill>
                  <a:srgbClr val="313131"/>
                </a:solidFill>
                <a:latin typeface="Times New Roman"/>
                <a:cs typeface="Times New Roman"/>
              </a:rPr>
              <a:t>y</a:t>
            </a:r>
            <a:r>
              <a:rPr dirty="0" smtClean="0" sz="900" spc="-2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00">
                <a:solidFill>
                  <a:srgbClr val="494949"/>
                </a:solidFill>
                <a:latin typeface="Times New Roman"/>
                <a:cs typeface="Times New Roman"/>
              </a:rPr>
              <a:t>=</a:t>
            </a:r>
            <a:r>
              <a:rPr dirty="0" smtClean="0" sz="1350" spc="-15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5">
                <a:solidFill>
                  <a:srgbClr val="31313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0">
                <a:solidFill>
                  <a:srgbClr val="595959"/>
                </a:solidFill>
                <a:latin typeface="Arial"/>
                <a:cs typeface="Arial"/>
              </a:rPr>
              <a:t>&lt;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-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45">
                <a:solidFill>
                  <a:srgbClr val="595959"/>
                </a:solidFill>
                <a:latin typeface="Arial"/>
                <a:cs typeface="Arial"/>
              </a:rPr>
              <a:t>&lt;</a:t>
            </a:r>
            <a:r>
              <a:rPr dirty="0" smtClean="0" sz="900" spc="50">
                <a:solidFill>
                  <a:srgbClr val="494949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-2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80">
                <a:solidFill>
                  <a:srgbClr val="181818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1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smtClean="0" sz="900" spc="25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30">
                <a:solidFill>
                  <a:srgbClr val="030303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ri</a:t>
            </a:r>
            <a:r>
              <a:rPr dirty="0" smtClean="0" sz="900" spc="-1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70">
                <a:solidFill>
                  <a:srgbClr val="494949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2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5">
                <a:solidFill>
                  <a:srgbClr val="31313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-125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 b="1">
                <a:solidFill>
                  <a:srgbClr val="03030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95" b="1">
                <a:solidFill>
                  <a:srgbClr val="595959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30" b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00" spc="-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55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3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45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ong</a:t>
            </a:r>
            <a:r>
              <a:rPr dirty="0" smtClean="0" sz="9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30">
                <a:solidFill>
                  <a:srgbClr val="030303"/>
                </a:solidFill>
                <a:latin typeface="Times New Roman"/>
                <a:cs typeface="Times New Roman"/>
              </a:rPr>
              <a:t>h</a:t>
            </a:r>
            <a:r>
              <a:rPr dirty="0" smtClean="0" sz="900" spc="8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5">
                <a:solidFill>
                  <a:srgbClr val="313131"/>
                </a:solidFill>
                <a:latin typeface="Times New Roman"/>
                <a:cs typeface="Times New Roman"/>
              </a:rPr>
              <a:t>ength</a:t>
            </a:r>
            <a:r>
              <a:rPr dirty="0" smtClean="0" sz="90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900" spc="15">
                <a:solidFill>
                  <a:srgbClr val="313131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81818"/>
                </a:solidFill>
                <a:latin typeface="Times New Roman"/>
                <a:cs typeface="Times New Roman"/>
              </a:rPr>
              <a:t>B</a:t>
            </a:r>
            <a:r>
              <a:rPr dirty="0" smtClean="0" sz="900" spc="-7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45">
                <a:solidFill>
                  <a:srgbClr val="494949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2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2.5</a:t>
            </a:r>
            <a:r>
              <a:rPr dirty="0" smtClean="0" sz="900" spc="-2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275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114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mtClean="0" sz="900" spc="155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55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3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81818"/>
                </a:solidFill>
                <a:latin typeface="Times New Roman"/>
                <a:cs typeface="Times New Roman"/>
              </a:rPr>
              <a:t>F</a:t>
            </a:r>
            <a:r>
              <a:rPr dirty="0" smtClean="0" sz="900" spc="-5">
                <a:solidFill>
                  <a:srgbClr val="494949"/>
                </a:solidFill>
                <a:latin typeface="Times New Roman"/>
                <a:cs typeface="Times New Roman"/>
              </a:rPr>
              <a:t>i</a:t>
            </a:r>
            <a:r>
              <a:rPr dirty="0" smtClean="0" sz="900" spc="0">
                <a:solidFill>
                  <a:srgbClr val="313131"/>
                </a:solidFill>
                <a:latin typeface="Times New Roman"/>
                <a:cs typeface="Times New Roman"/>
              </a:rPr>
              <a:t>nd</a:t>
            </a:r>
            <a:r>
              <a:rPr dirty="0" smtClean="0" sz="9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81818"/>
                </a:solidFill>
                <a:latin typeface="Times New Roman"/>
                <a:cs typeface="Times New Roman"/>
              </a:rPr>
              <a:t>about</a:t>
            </a:r>
            <a:r>
              <a:rPr dirty="0" smtClean="0" sz="900" spc="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494949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4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313131"/>
                </a:solidFill>
                <a:latin typeface="Times New Roman"/>
                <a:cs typeface="Times New Roman"/>
              </a:rPr>
              <a:t>axis.</a:t>
            </a:r>
            <a:endParaRPr sz="900">
              <a:latin typeface="Times New Roman"/>
              <a:cs typeface="Times New Roman"/>
            </a:endParaRPr>
          </a:p>
          <a:p>
            <a:pPr algn="ctr" marR="38100">
              <a:lnSpc>
                <a:spcPct val="100000"/>
              </a:lnSpc>
              <a:spcBef>
                <a:spcPts val="200"/>
              </a:spcBef>
            </a:pPr>
            <a:r>
              <a:rPr dirty="0" smtClean="0" sz="900" spc="215">
                <a:solidFill>
                  <a:srgbClr val="181818"/>
                </a:solidFill>
                <a:latin typeface="Times New Roman"/>
                <a:cs typeface="Times New Roman"/>
              </a:rPr>
              <a:t>F</a:t>
            </a:r>
            <a:r>
              <a:rPr dirty="0" smtClean="0" sz="850" spc="135">
                <a:solidFill>
                  <a:srgbClr val="696969"/>
                </a:solidFill>
                <a:latin typeface="Times New Roman"/>
                <a:cs typeface="Times New Roman"/>
              </a:rPr>
              <a:t>=</a:t>
            </a:r>
            <a:r>
              <a:rPr dirty="0" smtClean="0" sz="850" spc="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90">
                <a:solidFill>
                  <a:srgbClr val="030303"/>
                </a:solidFill>
                <a:latin typeface="Times New Roman"/>
                <a:cs typeface="Times New Roman"/>
              </a:rPr>
              <a:t>/</a:t>
            </a:r>
            <a:r>
              <a:rPr dirty="0" smtClean="0" sz="850" spc="65">
                <a:solidFill>
                  <a:srgbClr val="313131"/>
                </a:solidFill>
                <a:latin typeface="Times New Roman"/>
                <a:cs typeface="Times New Roman"/>
              </a:rPr>
              <a:t>(</a:t>
            </a:r>
            <a:r>
              <a:rPr dirty="0" smtClean="0" sz="850" spc="130">
                <a:solidFill>
                  <a:srgbClr val="313131"/>
                </a:solidFill>
                <a:latin typeface="Times New Roman"/>
                <a:cs typeface="Times New Roman"/>
              </a:rPr>
              <a:t>LX</a:t>
            </a:r>
            <a:r>
              <a:rPr dirty="0" smtClean="0" sz="850" spc="-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0">
                <a:solidFill>
                  <a:srgbClr val="030303"/>
                </a:solidFill>
                <a:latin typeface="Times New Roman"/>
                <a:cs typeface="Times New Roman"/>
              </a:rPr>
              <a:t>8</a:t>
            </a:r>
            <a:r>
              <a:rPr dirty="0" smtClean="0" sz="900" spc="175">
                <a:solidFill>
                  <a:srgbClr val="030303"/>
                </a:solidFill>
                <a:latin typeface="Times New Roman"/>
                <a:cs typeface="Times New Roman"/>
              </a:rPr>
              <a:t>)</a:t>
            </a:r>
            <a:r>
              <a:rPr dirty="0" smtClean="0" sz="1150" spc="-40">
                <a:solidFill>
                  <a:srgbClr val="696969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14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313131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-2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55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55">
                <a:solidFill>
                  <a:srgbClr val="313131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50">
                <a:solidFill>
                  <a:srgbClr val="494949"/>
                </a:solidFill>
                <a:latin typeface="Times New Roman"/>
                <a:cs typeface="Times New Roman"/>
              </a:rPr>
              <a:t>2</a:t>
            </a:r>
            <a:r>
              <a:rPr dirty="0" smtClean="0" sz="900" spc="-20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315">
                <a:solidFill>
                  <a:srgbClr val="494949"/>
                </a:solidFill>
                <a:latin typeface="Times New Roman"/>
                <a:cs typeface="Times New Roman"/>
              </a:rPr>
              <a:t>,</a:t>
            </a:r>
            <a:r>
              <a:rPr dirty="0" smtClean="0" sz="850" spc="-65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r>
              <a:rPr dirty="0" smtClean="0" sz="85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494949"/>
                </a:solidFill>
                <a:latin typeface="Times New Roman"/>
                <a:cs typeface="Times New Roman"/>
              </a:rPr>
              <a:t>2.</a:t>
            </a:r>
            <a:r>
              <a:rPr dirty="0" smtClean="0" sz="900" spc="-40">
                <a:solidFill>
                  <a:srgbClr val="494949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15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-23809" sz="525" spc="232">
                <a:solidFill>
                  <a:srgbClr val="181818"/>
                </a:solidFill>
                <a:latin typeface="Times New Roman"/>
                <a:cs typeface="Times New Roman"/>
              </a:rPr>
              <a:t>6</a:t>
            </a:r>
            <a:r>
              <a:rPr dirty="0" smtClean="0" sz="350" spc="240">
                <a:solidFill>
                  <a:srgbClr val="181818"/>
                </a:solidFill>
                <a:latin typeface="Times New Roman"/>
                <a:cs typeface="Times New Roman"/>
              </a:rPr>
              <a:t>)</a:t>
            </a:r>
            <a:r>
              <a:rPr dirty="0" smtClean="0" sz="350" spc="2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35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40">
                <a:solidFill>
                  <a:srgbClr val="696969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14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494949"/>
                </a:solidFill>
                <a:latin typeface="Times New Roman"/>
                <a:cs typeface="Times New Roman"/>
              </a:rPr>
              <a:t>25</a:t>
            </a:r>
            <a:r>
              <a:rPr dirty="0" smtClean="0" sz="900" spc="15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4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5">
                <a:solidFill>
                  <a:srgbClr val="595959"/>
                </a:solidFill>
                <a:latin typeface="Times New Roman"/>
                <a:cs typeface="Times New Roman"/>
              </a:rPr>
              <a:t>,.</a:t>
            </a:r>
            <a:r>
              <a:rPr dirty="0" smtClean="0" sz="900" spc="-1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13131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  <a:p>
            <a:pPr marL="1616075">
              <a:lnSpc>
                <a:spcPct val="100000"/>
              </a:lnSpc>
              <a:spcBef>
                <a:spcPts val="100"/>
              </a:spcBef>
            </a:pPr>
            <a:r>
              <a:rPr dirty="0" smtClean="0" sz="900" spc="155">
                <a:solidFill>
                  <a:srgbClr val="181818"/>
                </a:solidFill>
                <a:latin typeface="Times New Roman"/>
                <a:cs typeface="Times New Roman"/>
              </a:rPr>
              <a:t>T=</a:t>
            </a:r>
            <a:r>
              <a:rPr dirty="0" smtClean="0" sz="900" spc="-5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-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45">
                <a:solidFill>
                  <a:srgbClr val="181818"/>
                </a:solidFill>
                <a:latin typeface="Times New Roman"/>
                <a:cs typeface="Times New Roman"/>
              </a:rPr>
              <a:t>F</a:t>
            </a:r>
            <a:r>
              <a:rPr dirty="0" smtClean="0" sz="900" spc="-11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5">
                <a:solidFill>
                  <a:srgbClr val="313131"/>
                </a:solidFill>
                <a:latin typeface="Times New Roman"/>
                <a:cs typeface="Times New Roman"/>
              </a:rPr>
              <a:t>=</a:t>
            </a:r>
            <a:r>
              <a:rPr dirty="0" smtClean="0" sz="900" spc="-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81818"/>
                </a:solidFill>
                <a:latin typeface="Times New Roman"/>
                <a:cs typeface="Times New Roman"/>
              </a:rPr>
              <a:t>0.4a.</a:t>
            </a:r>
            <a:r>
              <a:rPr dirty="0" smtClean="0" sz="9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90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r>
              <a:rPr dirty="0" smtClean="0" sz="70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313131"/>
                </a:solidFill>
                <a:latin typeface="Times New Roman"/>
                <a:cs typeface="Times New Roman"/>
              </a:rPr>
              <a:t>25.08,.</a:t>
            </a:r>
            <a:r>
              <a:rPr dirty="0" smtClean="0" sz="90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5">
                <a:solidFill>
                  <a:srgbClr val="595959"/>
                </a:solidFill>
                <a:latin typeface="Arial"/>
                <a:cs typeface="Arial"/>
              </a:rPr>
              <a:t>=</a:t>
            </a:r>
            <a:r>
              <a:rPr dirty="0" smtClean="0" sz="950" spc="-1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mtClean="0" sz="900" spc="40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-150">
                <a:solidFill>
                  <a:srgbClr val="313131"/>
                </a:solidFill>
                <a:latin typeface="Times New Roman"/>
                <a:cs typeface="Times New Roman"/>
              </a:rPr>
              <a:t>O</a:t>
            </a:r>
            <a:r>
              <a:rPr dirty="0" smtClean="0" sz="900" spc="20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55">
                <a:solidFill>
                  <a:srgbClr val="181818"/>
                </a:solidFill>
                <a:latin typeface="Times New Roman"/>
                <a:cs typeface="Times New Roman"/>
              </a:rPr>
              <a:t>Oa,</a:t>
            </a:r>
            <a:r>
              <a:rPr dirty="0" smtClean="0" sz="900" spc="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mtClean="0" sz="9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>
                <a:solidFill>
                  <a:srgbClr val="494949"/>
                </a:solidFill>
                <a:latin typeface="Times New Roman"/>
                <a:cs typeface="Times New Roman"/>
              </a:rPr>
              <a:t>·</a:t>
            </a:r>
            <a:r>
              <a:rPr dirty="0" smtClean="0" sz="900" spc="-35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lvl="1" marL="354330" indent="-337185">
              <a:lnSpc>
                <a:spcPct val="100000"/>
              </a:lnSpc>
              <a:buClr>
                <a:srgbClr val="181818"/>
              </a:buClr>
              <a:buFont typeface="Times New Roman"/>
              <a:buAutoNum type="arabicPeriod" startAt="6"/>
              <a:tabLst>
                <a:tab pos="354330" algn="l"/>
              </a:tabLst>
            </a:pP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MOMENT</a:t>
            </a:r>
            <a:r>
              <a:rPr dirty="0" smtClean="0" sz="1000" spc="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81818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8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PLANAR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COIL</a:t>
            </a:r>
            <a:endParaRPr sz="100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spcBef>
                <a:spcPts val="440"/>
              </a:spcBef>
            </a:pP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Consider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singl</a:t>
            </a:r>
            <a:r>
              <a:rPr dirty="0" smtClean="0" sz="1000" spc="-35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0">
                <a:solidFill>
                  <a:srgbClr val="696969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turn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coil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">
                <a:solidFill>
                  <a:srgbClr val="030303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8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80">
                <a:solidFill>
                  <a:srgbClr val="31313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 i="1">
                <a:solidFill>
                  <a:srgbClr val="313131"/>
                </a:solidFill>
                <a:latin typeface="Times New Roman"/>
                <a:cs typeface="Times New Roman"/>
              </a:rPr>
              <a:t>z</a:t>
            </a:r>
            <a:r>
              <a:rPr dirty="0" smtClean="0" sz="950" spc="6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95">
                <a:solidFill>
                  <a:srgbClr val="696969"/>
                </a:solidFill>
                <a:latin typeface="Arial"/>
                <a:cs typeface="Arial"/>
              </a:rPr>
              <a:t>=</a:t>
            </a:r>
            <a:r>
              <a:rPr dirty="0" smtClean="0" sz="800" spc="-11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dirty="0" smtClean="0" sz="1000" spc="80">
                <a:solidFill>
                  <a:srgbClr val="313131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8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shown </a:t>
            </a:r>
            <a:r>
              <a:rPr dirty="0" smtClean="0" sz="10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Fi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229">
                <a:solidFill>
                  <a:srgbClr val="494949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05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81818"/>
                </a:solidFill>
                <a:latin typeface="Times New Roman"/>
                <a:cs typeface="Times New Roman"/>
              </a:rPr>
              <a:t>10-</a:t>
            </a:r>
            <a:r>
              <a:rPr dirty="0" smtClean="0" sz="1000" spc="-40">
                <a:solidFill>
                  <a:srgbClr val="181818"/>
                </a:solidFill>
                <a:latin typeface="Times New Roman"/>
                <a:cs typeface="Times New Roman"/>
              </a:rPr>
              <a:t>6</a:t>
            </a:r>
            <a:r>
              <a:rPr dirty="0" smtClean="0" sz="1000" spc="105">
                <a:solidFill>
                  <a:srgbClr val="494949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1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81818"/>
                </a:solidFill>
                <a:latin typeface="Times New Roman"/>
                <a:cs typeface="Times New Roman"/>
              </a:rPr>
              <a:t>width</a:t>
            </a:r>
            <a:r>
              <a:rPr dirty="0" smtClean="0" sz="1000" spc="-15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5" i="1">
                <a:solidFill>
                  <a:srgbClr val="313131"/>
                </a:solidFill>
                <a:latin typeface="Arial"/>
                <a:cs typeface="Arial"/>
              </a:rPr>
              <a:t>w</a:t>
            </a:r>
            <a:r>
              <a:rPr dirty="0" smtClean="0" sz="850" spc="65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mtClean="0" sz="850" spc="-20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-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 i="1">
                <a:solidFill>
                  <a:srgbClr val="313131"/>
                </a:solidFill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  <a:p>
            <a:pPr algn="ctr" marR="3175">
              <a:lnSpc>
                <a:spcPts val="1145"/>
              </a:lnSpc>
              <a:tabLst>
                <a:tab pos="1913255" algn="l"/>
                <a:tab pos="4848225" algn="l"/>
              </a:tabLst>
            </a:pP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30303"/>
                </a:solidFill>
                <a:latin typeface="Times New Roman"/>
                <a:cs typeface="Times New Roman"/>
              </a:rPr>
              <a:t>le</a:t>
            </a:r>
            <a:r>
              <a:rPr dirty="0" smtClean="0" sz="1000" spc="-15">
                <a:solidFill>
                  <a:srgbClr val="030303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">
                <a:solidFill>
                  <a:srgbClr val="313131"/>
                </a:solidFill>
                <a:latin typeface="Times New Roman"/>
                <a:cs typeface="Times New Roman"/>
              </a:rPr>
              <a:t>gth</a:t>
            </a:r>
            <a:r>
              <a:rPr dirty="0" smtClean="0" sz="100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313131"/>
                </a:solidFill>
                <a:latin typeface="Times New Roman"/>
                <a:cs typeface="Times New Roman"/>
              </a:rPr>
              <a:t>f</a:t>
            </a:r>
            <a:r>
              <a:rPr dirty="0" smtClean="0" sz="950" spc="10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 i="1">
                <a:solidFill>
                  <a:srgbClr val="313131"/>
                </a:solidFill>
                <a:latin typeface="Times New Roman"/>
                <a:cs typeface="Times New Roman"/>
              </a:rPr>
              <a:t>y.</a:t>
            </a:r>
            <a:r>
              <a:rPr dirty="0" smtClean="0" sz="1000" spc="40" i="1">
                <a:solidFill>
                  <a:srgbClr val="31313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3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81818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-40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5">
                <a:solidFill>
                  <a:srgbClr val="494949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ld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0" b="1">
                <a:solidFill>
                  <a:srgbClr val="030303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250" b="1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 b="1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unifonn</a:t>
            </a:r>
            <a:r>
              <a:rPr dirty="0" smtClean="0" sz="1000" spc="0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9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60" i="1">
                <a:solidFill>
                  <a:srgbClr val="313131"/>
                </a:solidFill>
                <a:latin typeface="Times New Roman"/>
                <a:cs typeface="Times New Roman"/>
              </a:rPr>
              <a:t>+x</a:t>
            </a:r>
            <a:r>
              <a:rPr dirty="0" smtClean="0" sz="1050" spc="6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direction.</a:t>
            </a:r>
            <a:r>
              <a:rPr dirty="0" smtClean="0" sz="1000" spc="15">
                <a:solidFill>
                  <a:srgbClr val="313131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15">
                <a:solidFill>
                  <a:srgbClr val="181818"/>
                </a:solidFill>
                <a:latin typeface="Times New Roman"/>
                <a:cs typeface="Times New Roman"/>
              </a:rPr>
              <a:t>Only </a:t>
            </a:r>
            <a:r>
              <a:rPr dirty="0" smtClean="0" sz="1000" spc="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7029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2191" y="1153390"/>
            <a:ext cx="1818408" cy="831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161308" y="3844636"/>
            <a:ext cx="3579667" cy="2753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01736" y="7626926"/>
            <a:ext cx="872836" cy="5766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6895" y="461240"/>
            <a:ext cx="71501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85">
                <a:solidFill>
                  <a:srgbClr val="111111"/>
                </a:solidFill>
                <a:latin typeface="Arial"/>
                <a:cs typeface="Arial"/>
              </a:rPr>
              <a:t>LECTURE</a:t>
            </a:r>
            <a:r>
              <a:rPr dirty="0" smtClean="0" sz="950" spc="9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55">
                <a:solidFill>
                  <a:srgbClr val="111111"/>
                </a:solidFill>
                <a:latin typeface="Arial"/>
                <a:cs typeface="Arial"/>
              </a:rPr>
              <a:t>10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13776" y="1018309"/>
            <a:ext cx="6985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60">
                <a:solidFill>
                  <a:srgbClr val="111111"/>
                </a:solidFill>
                <a:latin typeface="Times New Roman"/>
                <a:cs typeface="Times New Roman"/>
              </a:rPr>
              <a:t>z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13876" y="1167245"/>
            <a:ext cx="372110" cy="601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900" spc="1425">
                <a:solidFill>
                  <a:srgbClr val="3B3B3B"/>
                </a:solidFill>
                <a:latin typeface="Arial"/>
                <a:cs typeface="Arial"/>
              </a:rPr>
              <a:t>-</a:t>
            </a:r>
            <a:endParaRPr sz="3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8432" y="1559213"/>
            <a:ext cx="353060" cy="519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350" spc="1460">
                <a:solidFill>
                  <a:srgbClr val="565656"/>
                </a:solidFill>
                <a:latin typeface="Arial"/>
                <a:cs typeface="Arial"/>
              </a:rPr>
              <a:t>-</a:t>
            </a:r>
            <a:endParaRPr sz="3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69591" y="2004867"/>
            <a:ext cx="45593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0">
                <a:solidFill>
                  <a:srgbClr val="111111"/>
                </a:solidFill>
                <a:latin typeface="Times New Roman"/>
                <a:cs typeface="Times New Roman"/>
              </a:rPr>
              <a:t>fla.</a:t>
            </a:r>
            <a:r>
              <a:rPr dirty="0" smtClean="0" sz="115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11111"/>
                </a:solidFill>
                <a:latin typeface="Times New Roman"/>
                <a:cs typeface="Times New Roman"/>
              </a:rPr>
              <a:t>10-6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64095" y="2425122"/>
            <a:ext cx="5228590" cy="1289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940">
              <a:lnSpc>
                <a:spcPct val="100000"/>
              </a:lnSpc>
            </a:pP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±y-directcd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currents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give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rise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135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35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10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side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left,</a:t>
            </a:r>
            <a:endParaRPr sz="950">
              <a:latin typeface="Times New Roman"/>
              <a:cs typeface="Times New Roman"/>
            </a:endParaRPr>
          </a:p>
          <a:p>
            <a:pPr algn="ctr" marL="20320">
              <a:lnSpc>
                <a:spcPct val="100000"/>
              </a:lnSpc>
              <a:spcBef>
                <a:spcPts val="275"/>
              </a:spcBef>
            </a:pPr>
            <a:r>
              <a:rPr dirty="0" smtClean="0" sz="950" spc="185">
                <a:solidFill>
                  <a:srgbClr val="111111"/>
                </a:solidFill>
                <a:latin typeface="Arial"/>
                <a:cs typeface="Arial"/>
              </a:rPr>
              <a:t>F</a:t>
            </a:r>
            <a:r>
              <a:rPr dirty="0" smtClean="0" sz="1050" spc="-140">
                <a:solidFill>
                  <a:srgbClr val="111111"/>
                </a:solidFill>
                <a:latin typeface="Times New Roman"/>
                <a:cs typeface="Times New Roman"/>
              </a:rPr>
              <a:t>=-</a:t>
            </a:r>
            <a:r>
              <a:rPr dirty="0" smtClean="0" sz="105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60">
                <a:solidFill>
                  <a:srgbClr val="111111"/>
                </a:solidFill>
                <a:latin typeface="Arial"/>
                <a:cs typeface="Arial"/>
              </a:rPr>
              <a:t>!</a:t>
            </a:r>
            <a:r>
              <a:rPr dirty="0" smtClean="0" sz="900" spc="140">
                <a:solidFill>
                  <a:srgbClr val="111111"/>
                </a:solidFill>
                <a:latin typeface="Arial"/>
                <a:cs typeface="Arial"/>
              </a:rPr>
              <a:t>(</a:t>
            </a:r>
            <a:r>
              <a:rPr dirty="0" smtClean="0" sz="950" spc="190" i="1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105" i="1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-10" i="1">
                <a:solidFill>
                  <a:srgbClr val="3B3B3B"/>
                </a:solidFill>
                <a:latin typeface="Times New Roman"/>
                <a:cs typeface="Times New Roman"/>
              </a:rPr>
              <a:t>,.</a:t>
            </a:r>
            <a:r>
              <a:rPr dirty="0" smtClean="0" sz="950" spc="-85" i="1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14">
                <a:solidFill>
                  <a:srgbClr val="111111"/>
                </a:solidFill>
                <a:latin typeface="Arial"/>
                <a:cs typeface="Arial"/>
              </a:rPr>
              <a:t>X</a:t>
            </a:r>
            <a:r>
              <a:rPr dirty="0" smtClean="0" sz="800" spc="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229">
                <a:solidFill>
                  <a:srgbClr val="111111"/>
                </a:solidFill>
                <a:latin typeface="Arial"/>
                <a:cs typeface="Arial"/>
              </a:rPr>
              <a:t>B</a:t>
            </a:r>
            <a:r>
              <a:rPr dirty="0" smtClean="0" sz="950" spc="-105">
                <a:solidFill>
                  <a:srgbClr val="111111"/>
                </a:solidFill>
                <a:latin typeface="Arial"/>
                <a:cs typeface="Arial"/>
              </a:rPr>
              <a:t>•</a:t>
            </a:r>
            <a:r>
              <a:rPr dirty="0" smtClean="0" sz="950" spc="0">
                <a:solidFill>
                  <a:srgbClr val="111111"/>
                </a:solidFill>
                <a:latin typeface="Arial"/>
                <a:cs typeface="Arial"/>
              </a:rPr>
              <a:t>.</a:t>
            </a:r>
            <a:r>
              <a:rPr dirty="0" smtClean="0" sz="950" spc="-85">
                <a:solidFill>
                  <a:srgbClr val="111111"/>
                </a:solidFill>
                <a:latin typeface="Arial"/>
                <a:cs typeface="Arial"/>
              </a:rPr>
              <a:t>.</a:t>
            </a:r>
            <a:r>
              <a:rPr dirty="0" smtClean="0" sz="950" spc="210">
                <a:solidFill>
                  <a:srgbClr val="111111"/>
                </a:solidFill>
                <a:latin typeface="Arial"/>
                <a:cs typeface="Arial"/>
              </a:rPr>
              <a:t>)</a:t>
            </a:r>
            <a:r>
              <a:rPr dirty="0" smtClean="0" sz="1250" spc="-25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6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4" i="1">
                <a:solidFill>
                  <a:srgbClr val="282828"/>
                </a:solidFill>
                <a:latin typeface="Times New Roman"/>
                <a:cs typeface="Times New Roman"/>
              </a:rPr>
              <a:t>-Bil•.</a:t>
            </a:r>
            <a:endParaRPr sz="95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434"/>
              </a:spcBef>
            </a:pP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side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right,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7"/>
              </a:spcBef>
            </a:pPr>
            <a:endParaRPr sz="500"/>
          </a:p>
          <a:p>
            <a:pPr algn="ctr" marL="9525">
              <a:lnSpc>
                <a:spcPct val="100000"/>
              </a:lnSpc>
            </a:pPr>
            <a:r>
              <a:rPr dirty="0" smtClean="0" sz="950" spc="220" i="1">
                <a:solidFill>
                  <a:srgbClr val="111111"/>
                </a:solidFill>
                <a:latin typeface="Times New Roman"/>
                <a:cs typeface="Times New Roman"/>
              </a:rPr>
              <a:t>F-Bil•.</a:t>
            </a:r>
            <a:endParaRPr sz="950">
              <a:latin typeface="Times New Roman"/>
              <a:cs typeface="Times New Roman"/>
            </a:endParaRPr>
          </a:p>
          <a:p>
            <a:pPr marL="209550">
              <a:lnSpc>
                <a:spcPct val="100000"/>
              </a:lnSpc>
              <a:spcBef>
                <a:spcPts val="85"/>
              </a:spcBef>
            </a:pP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about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y</a:t>
            </a:r>
            <a:r>
              <a:rPr dirty="0" smtClean="0" sz="950" spc="50" i="1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1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axis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from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left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element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requires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lever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arm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14">
                <a:solidFill>
                  <a:srgbClr val="111111"/>
                </a:solidFill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 marR="12700" indent="5080">
              <a:lnSpc>
                <a:spcPts val="1060"/>
              </a:lnSpc>
              <a:spcBef>
                <a:spcPts val="15"/>
              </a:spcBef>
            </a:pPr>
            <a:r>
              <a:rPr dirty="0" smtClean="0" sz="950" spc="375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w/2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40">
                <a:solidFill>
                  <a:srgbClr val="111111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95">
                <a:solidFill>
                  <a:srgbClr val="111111"/>
                </a:solidFill>
                <a:latin typeface="Times New Roman"/>
                <a:cs typeface="Times New Roman"/>
              </a:rPr>
              <a:t>;</a:t>
            </a:r>
            <a:r>
              <a:rPr dirty="0" smtClean="0" sz="950" spc="19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sign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will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change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lever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arm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right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282828"/>
                </a:solidFill>
                <a:latin typeface="Times New Roman"/>
                <a:cs typeface="Times New Roman"/>
              </a:rPr>
              <a:t>element.</a:t>
            </a:r>
            <a:r>
              <a:rPr dirty="0" smtClean="0" sz="950" spc="35">
                <a:solidFill>
                  <a:srgbClr val="282828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from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both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elements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8900" y="4251290"/>
            <a:ext cx="5244465" cy="17392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24765">
              <a:lnSpc>
                <a:spcPts val="1060"/>
              </a:lnSpc>
            </a:pP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where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5" i="1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dirty="0" smtClean="0" sz="900" spc="10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10">
                <a:solidFill>
                  <a:srgbClr val="282828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3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area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coil.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It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can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be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5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this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expression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holds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flat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coil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arbitrary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shape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any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axis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parallel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they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axis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35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215265">
              <a:lnSpc>
                <a:spcPts val="1095"/>
              </a:lnSpc>
            </a:pP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 i="1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50" spc="1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 i="1">
                <a:solidFill>
                  <a:srgbClr val="111111"/>
                </a:solidFill>
                <a:latin typeface="Times New Roman"/>
                <a:cs typeface="Times New Roman"/>
              </a:rPr>
              <a:t>momenl</a:t>
            </a:r>
            <a:r>
              <a:rPr dirty="0" smtClean="0" sz="950" spc="3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25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planar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loop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defined</a:t>
            </a:r>
            <a:r>
              <a:rPr dirty="0" smtClean="0" sz="950" spc="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as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 i="1">
                <a:solidFill>
                  <a:srgbClr val="111111"/>
                </a:solidFill>
                <a:latin typeface="Times New Roman"/>
                <a:cs typeface="Times New Roman"/>
              </a:rPr>
              <a:t>lA•,.</a:t>
            </a:r>
            <a:r>
              <a:rPr dirty="0" smtClean="0" sz="1000" spc="-114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 i="1">
                <a:solidFill>
                  <a:srgbClr val="111111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3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where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unit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-..</a:t>
            </a:r>
            <a:r>
              <a:rPr dirty="0" smtClean="0" sz="950" spc="-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endParaRPr sz="950">
              <a:latin typeface="Times New Roman"/>
              <a:cs typeface="Times New Roman"/>
            </a:endParaRPr>
          </a:p>
          <a:p>
            <a:pPr algn="just" marL="12700" marR="17780" indent="5080">
              <a:lnSpc>
                <a:spcPct val="93300"/>
              </a:lnSpc>
              <a:spcBef>
                <a:spcPts val="110"/>
              </a:spcBef>
            </a:pP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determined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by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right-hand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rul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229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29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right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thumb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gives </a:t>
            </a:r>
            <a:r>
              <a:rPr dirty="0" smtClean="0" sz="95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4">
                <a:solidFill>
                  <a:srgbClr val="111111"/>
                </a:solidFill>
                <a:latin typeface="Times New Roman"/>
                <a:cs typeface="Times New Roman"/>
              </a:rPr>
              <a:t>•,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when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fingers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point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-35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30">
                <a:solidFill>
                  <a:srgbClr val="111111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3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45">
                <a:solidFill>
                  <a:srgbClr val="111111"/>
                </a:solidFill>
                <a:latin typeface="Arial"/>
                <a:cs typeface="Arial"/>
              </a:rPr>
              <a:t>It</a:t>
            </a:r>
            <a:r>
              <a:rPr dirty="0" smtClean="0" sz="900" spc="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seen</a:t>
            </a:r>
            <a:r>
              <a:rPr dirty="0" smtClean="0" sz="95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11111"/>
                </a:solidFill>
                <a:latin typeface="Times New Roman"/>
                <a:cs typeface="Times New Roman"/>
              </a:rPr>
              <a:t>on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planar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coil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related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applied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by</a:t>
            </a:r>
            <a:endParaRPr sz="950">
              <a:latin typeface="Times New Roman"/>
              <a:cs typeface="Times New Roman"/>
            </a:endParaRPr>
          </a:p>
          <a:p>
            <a:pPr algn="ctr" marL="33020">
              <a:lnSpc>
                <a:spcPct val="100000"/>
              </a:lnSpc>
              <a:spcBef>
                <a:spcPts val="375"/>
              </a:spcBef>
            </a:pPr>
            <a:r>
              <a:rPr dirty="0" smtClean="0" sz="1150" spc="165">
                <a:solidFill>
                  <a:srgbClr val="111111"/>
                </a:solidFill>
                <a:latin typeface="Courier New"/>
                <a:cs typeface="Courier New"/>
              </a:rPr>
              <a:t>T</a:t>
            </a:r>
            <a:r>
              <a:rPr dirty="0" smtClean="0" sz="1150" spc="165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dirty="0" smtClean="0" sz="1150" spc="300">
                <a:solidFill>
                  <a:srgbClr val="111111"/>
                </a:solidFill>
                <a:latin typeface="Courier New"/>
                <a:cs typeface="Courier New"/>
              </a:rPr>
              <a:t>•X8</a:t>
            </a:r>
            <a:endParaRPr sz="1150">
              <a:latin typeface="Courier New"/>
              <a:cs typeface="Courier New"/>
            </a:endParaRPr>
          </a:p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algn="just" marL="17780" marR="17145" indent="207645">
              <a:lnSpc>
                <a:spcPct val="93100"/>
              </a:lnSpc>
            </a:pP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This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concept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moment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essential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an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understanding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behavior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orbiting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charged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partic1e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325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325">
                <a:solidFill>
                  <a:srgbClr val="3B3B3B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9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exampl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17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12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positive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 i="1">
                <a:solidFill>
                  <a:srgbClr val="111111"/>
                </a:solidFill>
                <a:latin typeface="Arial"/>
                <a:cs typeface="Arial"/>
              </a:rPr>
              <a:t>Q</a:t>
            </a:r>
            <a:r>
              <a:rPr dirty="0" smtClean="0" sz="1000" spc="-8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moving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orbit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at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282828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velocity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 i="1">
                <a:solidFill>
                  <a:srgbClr val="111111"/>
                </a:solidFill>
                <a:latin typeface="Arial"/>
                <a:cs typeface="Arial"/>
              </a:rPr>
              <a:t>U,</a:t>
            </a:r>
            <a:r>
              <a:rPr dirty="0" smtClean="0" sz="900" spc="-12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80">
                <a:solidFill>
                  <a:srgbClr val="111111"/>
                </a:solidFill>
                <a:latin typeface="Times New Roman"/>
                <a:cs typeface="Times New Roman"/>
              </a:rPr>
              <a:t>or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an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angular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velocity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5" i="1">
                <a:solidFill>
                  <a:srgbClr val="111111"/>
                </a:solidFill>
                <a:latin typeface="Times New Roman"/>
                <a:cs typeface="Times New Roman"/>
              </a:rPr>
              <a:t>w,</a:t>
            </a:r>
            <a:r>
              <a:rPr dirty="0" smtClean="0" sz="1050" spc="5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6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equivalent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95" i="1">
                <a:solidFill>
                  <a:srgbClr val="111111"/>
                </a:solidFill>
                <a:latin typeface="Arial"/>
                <a:cs typeface="Arial"/>
              </a:rPr>
              <a:t>I=</a:t>
            </a:r>
            <a:r>
              <a:rPr dirty="0" smtClean="0" sz="900" spc="-114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w/2n: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)Q,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so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gives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rise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moment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73500" y="6052704"/>
            <a:ext cx="11493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0" i="1">
                <a:solidFill>
                  <a:srgbClr val="111111"/>
                </a:solidFill>
                <a:latin typeface="Arial"/>
                <a:cs typeface="Arial"/>
              </a:rPr>
              <a:t>w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08532" y="6129482"/>
            <a:ext cx="755650" cy="250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005"/>
              </a:lnSpc>
            </a:pPr>
            <a:r>
              <a:rPr dirty="0" smtClean="0" sz="950" spc="295" i="1">
                <a:solidFill>
                  <a:srgbClr val="111111"/>
                </a:solidFill>
                <a:latin typeface="Times New Roman"/>
                <a:cs typeface="Times New Roman"/>
              </a:rPr>
              <a:t>m=-QA•</a:t>
            </a:r>
            <a:endParaRPr sz="950">
              <a:latin typeface="Times New Roman"/>
              <a:cs typeface="Times New Roman"/>
            </a:endParaRPr>
          </a:p>
          <a:p>
            <a:pPr marL="246379">
              <a:lnSpc>
                <a:spcPts val="800"/>
              </a:lnSpc>
              <a:tabLst>
                <a:tab pos="651510" algn="l"/>
              </a:tabLst>
            </a:pPr>
            <a:r>
              <a:rPr dirty="0" smtClean="0" sz="1000" spc="-175" i="1">
                <a:solidFill>
                  <a:srgbClr val="111111"/>
                </a:solidFill>
                <a:latin typeface="Courier New"/>
                <a:cs typeface="Courier New"/>
              </a:rPr>
              <a:t>2n:</a:t>
            </a:r>
            <a:r>
              <a:rPr dirty="0" smtClean="0" sz="1000" spc="-175" i="1">
                <a:solidFill>
                  <a:srgbClr val="111111"/>
                </a:solidFill>
                <a:latin typeface="Courier New"/>
                <a:cs typeface="Courier New"/>
              </a:rPr>
              <a:t>	</a:t>
            </a:r>
            <a:r>
              <a:rPr dirty="0" smtClean="0" sz="1000" spc="110">
                <a:solidFill>
                  <a:srgbClr val="111111"/>
                </a:solidFill>
                <a:latin typeface="Courier New"/>
                <a:cs typeface="Courier New"/>
              </a:rPr>
              <a:t>"</a:t>
            </a:r>
            <a:endParaRPr sz="10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64095" y="6546817"/>
            <a:ext cx="5275580" cy="363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50400"/>
              </a:lnSpc>
            </a:pP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as</a:t>
            </a:r>
            <a:r>
              <a:rPr dirty="0" smtClean="0" sz="950" spc="-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sbown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11111"/>
                </a:solidFill>
                <a:latin typeface="Arial"/>
                <a:cs typeface="Arial"/>
              </a:rPr>
              <a:t>in</a:t>
            </a:r>
            <a:r>
              <a:rPr dirty="0" smtClean="0" sz="1000" spc="-13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Fig.</a:t>
            </a:r>
            <a:r>
              <a:rPr dirty="0" smtClean="0" sz="95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10-7.  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More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important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900" spc="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present</a:t>
            </a:r>
            <a:r>
              <a:rPr dirty="0" smtClean="0" sz="950" spc="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discussion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900" spc="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fact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presence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11111"/>
                </a:solidFill>
                <a:latin typeface="Times New Roman"/>
                <a:cs typeface="Times New Roman"/>
              </a:rPr>
              <a:t>magnetic</a:t>
            </a:r>
            <a:r>
              <a:rPr dirty="0" smtClean="0" sz="9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field</a:t>
            </a:r>
            <a:r>
              <a:rPr dirty="0" smtClean="0" sz="9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70">
                <a:solidFill>
                  <a:srgbClr val="111111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there</a:t>
            </a:r>
            <a:r>
              <a:rPr dirty="0" smtClean="0" sz="9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will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be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6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-1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70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20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70">
                <a:solidFill>
                  <a:srgbClr val="111111"/>
                </a:solidFill>
                <a:latin typeface="Arial"/>
                <a:cs typeface="Arial"/>
              </a:rPr>
              <a:t>X</a:t>
            </a:r>
            <a:r>
              <a:rPr dirty="0" smtClean="0" sz="800" spc="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70">
                <a:solidFill>
                  <a:srgbClr val="111111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37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which </a:t>
            </a:r>
            <a:r>
              <a:rPr dirty="0" smtClean="0" sz="9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tends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tum</a:t>
            </a:r>
            <a:r>
              <a:rPr dirty="0" smtClean="0" sz="9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loop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until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30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955"/>
              </a:lnSpc>
            </a:pP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70">
                <a:solidFill>
                  <a:srgbClr val="111111"/>
                </a:solidFill>
                <a:latin typeface="Times New Roman"/>
                <a:cs typeface="Times New Roman"/>
              </a:rPr>
              <a:t>8</a:t>
            </a:r>
            <a:r>
              <a:rPr dirty="0" smtClean="0" sz="950" spc="-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are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11111"/>
                </a:solidFill>
                <a:latin typeface="Arial"/>
                <a:cs typeface="Arial"/>
              </a:rPr>
              <a:t>in</a:t>
            </a:r>
            <a:r>
              <a:rPr dirty="0" smtClean="0" sz="950" spc="-8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same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11111"/>
                </a:solidFill>
                <a:latin typeface="Times New Roman"/>
                <a:cs typeface="Times New Roman"/>
              </a:rPr>
              <a:t>directio</a:t>
            </a:r>
            <a:r>
              <a:rPr dirty="0" smtClean="0" sz="950" spc="95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17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8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11111"/>
                </a:solidFill>
                <a:latin typeface="Arial"/>
                <a:cs typeface="Arial"/>
              </a:rPr>
              <a:t>in</a:t>
            </a:r>
            <a:r>
              <a:rPr dirty="0" smtClean="0" sz="950" spc="-12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which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orientation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11111"/>
                </a:solidFill>
                <a:latin typeface="Arial"/>
                <a:cs typeface="Arial"/>
              </a:rPr>
              <a:t>the</a:t>
            </a:r>
            <a:r>
              <a:rPr dirty="0" smtClean="0" sz="900" spc="4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111111"/>
                </a:solidFill>
                <a:latin typeface="Times New Roman"/>
                <a:cs typeface="Times New Roman"/>
              </a:rPr>
              <a:t>torque</a:t>
            </a:r>
            <a:r>
              <a:rPr dirty="0" smtClean="0" sz="9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11111"/>
                </a:solidFill>
                <a:latin typeface="Times New Roman"/>
                <a:cs typeface="Times New Roman"/>
              </a:rPr>
              <a:t>will</a:t>
            </a:r>
            <a:r>
              <a:rPr dirty="0" smtClean="0" sz="9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be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zero.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87800" y="7387358"/>
            <a:ext cx="115570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40">
                <a:solidFill>
                  <a:srgbClr val="3B3B3B"/>
                </a:solidFill>
                <a:latin typeface="Arial"/>
                <a:cs typeface="Arial"/>
              </a:rPr>
              <a:t>rn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17636" y="8251536"/>
            <a:ext cx="432434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90">
                <a:solidFill>
                  <a:srgbClr val="111111"/>
                </a:solidFill>
                <a:latin typeface="Times New Roman"/>
                <a:cs typeface="Times New Roman"/>
              </a:rPr>
              <a:t>na.to..7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2018-11-13T23:14:50Z</dcterms:created>
  <dcterms:modified xsi:type="dcterms:W3CDTF">2018-11-13T23:14:50Z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